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84" r:id="rId1"/>
  </p:sldMasterIdLst>
  <p:notesMasterIdLst>
    <p:notesMasterId r:id="rId35"/>
  </p:notesMasterIdLst>
  <p:sldIdLst>
    <p:sldId id="256" r:id="rId2"/>
    <p:sldId id="475" r:id="rId3"/>
    <p:sldId id="460" r:id="rId4"/>
    <p:sldId id="507" r:id="rId5"/>
    <p:sldId id="508" r:id="rId6"/>
    <p:sldId id="531" r:id="rId7"/>
    <p:sldId id="660" r:id="rId8"/>
    <p:sldId id="661" r:id="rId9"/>
    <p:sldId id="662" r:id="rId10"/>
    <p:sldId id="536" r:id="rId11"/>
    <p:sldId id="538" r:id="rId12"/>
    <p:sldId id="537" r:id="rId13"/>
    <p:sldId id="636" r:id="rId14"/>
    <p:sldId id="637" r:id="rId15"/>
    <p:sldId id="658" r:id="rId16"/>
    <p:sldId id="641" r:id="rId17"/>
    <p:sldId id="645" r:id="rId18"/>
    <p:sldId id="646" r:id="rId19"/>
    <p:sldId id="516" r:id="rId20"/>
    <p:sldId id="523" r:id="rId21"/>
    <p:sldId id="524" r:id="rId22"/>
    <p:sldId id="541" r:id="rId23"/>
    <p:sldId id="517" r:id="rId24"/>
    <p:sldId id="518" r:id="rId25"/>
    <p:sldId id="525" r:id="rId26"/>
    <p:sldId id="526" r:id="rId27"/>
    <p:sldId id="542" r:id="rId28"/>
    <p:sldId id="527" r:id="rId29"/>
    <p:sldId id="519" r:id="rId30"/>
    <p:sldId id="520" r:id="rId31"/>
    <p:sldId id="543" r:id="rId32"/>
    <p:sldId id="529" r:id="rId33"/>
    <p:sldId id="530" r:id="rId34"/>
  </p:sldIdLst>
  <p:sldSz cx="9144000" cy="5715000" type="screen16x10"/>
  <p:notesSz cx="6858000" cy="9144000"/>
  <p:defaultTextStyle>
    <a:defPPr>
      <a:defRPr lang="en-US"/>
    </a:defPPr>
    <a:lvl1pPr marL="0" algn="l" defTabSz="713232" rtl="0" eaLnBrk="1" latinLnBrk="0" hangingPunct="1">
      <a:defRPr sz="1404" kern="1200">
        <a:solidFill>
          <a:schemeClr val="tx1"/>
        </a:solidFill>
        <a:latin typeface="+mn-lt"/>
        <a:ea typeface="+mn-ea"/>
        <a:cs typeface="+mn-cs"/>
      </a:defRPr>
    </a:lvl1pPr>
    <a:lvl2pPr marL="356616" algn="l" defTabSz="713232" rtl="0" eaLnBrk="1" latinLnBrk="0" hangingPunct="1">
      <a:defRPr sz="1404" kern="1200">
        <a:solidFill>
          <a:schemeClr val="tx1"/>
        </a:solidFill>
        <a:latin typeface="+mn-lt"/>
        <a:ea typeface="+mn-ea"/>
        <a:cs typeface="+mn-cs"/>
      </a:defRPr>
    </a:lvl2pPr>
    <a:lvl3pPr marL="713232" algn="l" defTabSz="713232" rtl="0" eaLnBrk="1" latinLnBrk="0" hangingPunct="1">
      <a:defRPr sz="1404" kern="1200">
        <a:solidFill>
          <a:schemeClr val="tx1"/>
        </a:solidFill>
        <a:latin typeface="+mn-lt"/>
        <a:ea typeface="+mn-ea"/>
        <a:cs typeface="+mn-cs"/>
      </a:defRPr>
    </a:lvl3pPr>
    <a:lvl4pPr marL="1069848" algn="l" defTabSz="713232" rtl="0" eaLnBrk="1" latinLnBrk="0" hangingPunct="1">
      <a:defRPr sz="1404" kern="1200">
        <a:solidFill>
          <a:schemeClr val="tx1"/>
        </a:solidFill>
        <a:latin typeface="+mn-lt"/>
        <a:ea typeface="+mn-ea"/>
        <a:cs typeface="+mn-cs"/>
      </a:defRPr>
    </a:lvl4pPr>
    <a:lvl5pPr marL="1426464" algn="l" defTabSz="713232" rtl="0" eaLnBrk="1" latinLnBrk="0" hangingPunct="1">
      <a:defRPr sz="1404" kern="1200">
        <a:solidFill>
          <a:schemeClr val="tx1"/>
        </a:solidFill>
        <a:latin typeface="+mn-lt"/>
        <a:ea typeface="+mn-ea"/>
        <a:cs typeface="+mn-cs"/>
      </a:defRPr>
    </a:lvl5pPr>
    <a:lvl6pPr marL="1783080" algn="l" defTabSz="713232" rtl="0" eaLnBrk="1" latinLnBrk="0" hangingPunct="1">
      <a:defRPr sz="1404" kern="1200">
        <a:solidFill>
          <a:schemeClr val="tx1"/>
        </a:solidFill>
        <a:latin typeface="+mn-lt"/>
        <a:ea typeface="+mn-ea"/>
        <a:cs typeface="+mn-cs"/>
      </a:defRPr>
    </a:lvl6pPr>
    <a:lvl7pPr marL="2139696" algn="l" defTabSz="713232" rtl="0" eaLnBrk="1" latinLnBrk="0" hangingPunct="1">
      <a:defRPr sz="1404" kern="1200">
        <a:solidFill>
          <a:schemeClr val="tx1"/>
        </a:solidFill>
        <a:latin typeface="+mn-lt"/>
        <a:ea typeface="+mn-ea"/>
        <a:cs typeface="+mn-cs"/>
      </a:defRPr>
    </a:lvl7pPr>
    <a:lvl8pPr marL="2496312" algn="l" defTabSz="713232" rtl="0" eaLnBrk="1" latinLnBrk="0" hangingPunct="1">
      <a:defRPr sz="1404" kern="1200">
        <a:solidFill>
          <a:schemeClr val="tx1"/>
        </a:solidFill>
        <a:latin typeface="+mn-lt"/>
        <a:ea typeface="+mn-ea"/>
        <a:cs typeface="+mn-cs"/>
      </a:defRPr>
    </a:lvl8pPr>
    <a:lvl9pPr marL="2852928" algn="l" defTabSz="713232" rtl="0" eaLnBrk="1" latinLnBrk="0" hangingPunct="1">
      <a:defRPr sz="1404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800" userDrawn="1">
          <p15:clr>
            <a:srgbClr val="A4A3A4"/>
          </p15:clr>
        </p15:guide>
        <p15:guide id="2" pos="1296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0070C0"/>
    <a:srgbClr val="95B3D7"/>
    <a:srgbClr val="9DE68C"/>
    <a:srgbClr val="C2F67C"/>
    <a:srgbClr val="F27C7C"/>
    <a:srgbClr val="D99694"/>
    <a:srgbClr val="FF0000"/>
    <a:srgbClr val="00B050"/>
    <a:srgbClr val="4F81B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AF606853-7671-496A-8E4F-DF71F8EC918B}" styleName="Dark Style 1 - Accent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884" autoAdjust="0"/>
    <p:restoredTop sz="89574" autoAdjust="0"/>
  </p:normalViewPr>
  <p:slideViewPr>
    <p:cSldViewPr>
      <p:cViewPr varScale="1">
        <p:scale>
          <a:sx n="131" d="100"/>
          <a:sy n="131" d="100"/>
        </p:scale>
        <p:origin x="1152" y="168"/>
      </p:cViewPr>
      <p:guideLst>
        <p:guide orient="horz" pos="1800"/>
        <p:guide pos="129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9093253-51AE-4C40-AB6B-AA3A7DF4D210}" type="datetimeFigureOut">
              <a:rPr lang="en-US" smtClean="0"/>
              <a:pPr/>
              <a:t>10/7/25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60438" y="1143000"/>
            <a:ext cx="49371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99729AB-B77D-48AE-AA10-D1BD2B4D03E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03053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713232" rtl="0" eaLnBrk="1" latinLnBrk="0" hangingPunct="1">
      <a:defRPr sz="936" kern="1200">
        <a:solidFill>
          <a:schemeClr val="tx1"/>
        </a:solidFill>
        <a:latin typeface="+mn-lt"/>
        <a:ea typeface="+mn-ea"/>
        <a:cs typeface="+mn-cs"/>
      </a:defRPr>
    </a:lvl1pPr>
    <a:lvl2pPr marL="356616" algn="l" defTabSz="713232" rtl="0" eaLnBrk="1" latinLnBrk="0" hangingPunct="1">
      <a:defRPr sz="936" kern="1200">
        <a:solidFill>
          <a:schemeClr val="tx1"/>
        </a:solidFill>
        <a:latin typeface="+mn-lt"/>
        <a:ea typeface="+mn-ea"/>
        <a:cs typeface="+mn-cs"/>
      </a:defRPr>
    </a:lvl2pPr>
    <a:lvl3pPr marL="713232" algn="l" defTabSz="713232" rtl="0" eaLnBrk="1" latinLnBrk="0" hangingPunct="1">
      <a:defRPr sz="936" kern="1200">
        <a:solidFill>
          <a:schemeClr val="tx1"/>
        </a:solidFill>
        <a:latin typeface="+mn-lt"/>
        <a:ea typeface="+mn-ea"/>
        <a:cs typeface="+mn-cs"/>
      </a:defRPr>
    </a:lvl3pPr>
    <a:lvl4pPr marL="1069848" algn="l" defTabSz="713232" rtl="0" eaLnBrk="1" latinLnBrk="0" hangingPunct="1">
      <a:defRPr sz="936" kern="1200">
        <a:solidFill>
          <a:schemeClr val="tx1"/>
        </a:solidFill>
        <a:latin typeface="+mn-lt"/>
        <a:ea typeface="+mn-ea"/>
        <a:cs typeface="+mn-cs"/>
      </a:defRPr>
    </a:lvl4pPr>
    <a:lvl5pPr marL="1426464" algn="l" defTabSz="713232" rtl="0" eaLnBrk="1" latinLnBrk="0" hangingPunct="1">
      <a:defRPr sz="936" kern="1200">
        <a:solidFill>
          <a:schemeClr val="tx1"/>
        </a:solidFill>
        <a:latin typeface="+mn-lt"/>
        <a:ea typeface="+mn-ea"/>
        <a:cs typeface="+mn-cs"/>
      </a:defRPr>
    </a:lvl5pPr>
    <a:lvl6pPr marL="1783080" algn="l" defTabSz="713232" rtl="0" eaLnBrk="1" latinLnBrk="0" hangingPunct="1">
      <a:defRPr sz="936" kern="1200">
        <a:solidFill>
          <a:schemeClr val="tx1"/>
        </a:solidFill>
        <a:latin typeface="+mn-lt"/>
        <a:ea typeface="+mn-ea"/>
        <a:cs typeface="+mn-cs"/>
      </a:defRPr>
    </a:lvl6pPr>
    <a:lvl7pPr marL="2139696" algn="l" defTabSz="713232" rtl="0" eaLnBrk="1" latinLnBrk="0" hangingPunct="1">
      <a:defRPr sz="936" kern="1200">
        <a:solidFill>
          <a:schemeClr val="tx1"/>
        </a:solidFill>
        <a:latin typeface="+mn-lt"/>
        <a:ea typeface="+mn-ea"/>
        <a:cs typeface="+mn-cs"/>
      </a:defRPr>
    </a:lvl7pPr>
    <a:lvl8pPr marL="2496312" algn="l" defTabSz="713232" rtl="0" eaLnBrk="1" latinLnBrk="0" hangingPunct="1">
      <a:defRPr sz="936" kern="1200">
        <a:solidFill>
          <a:schemeClr val="tx1"/>
        </a:solidFill>
        <a:latin typeface="+mn-lt"/>
        <a:ea typeface="+mn-ea"/>
        <a:cs typeface="+mn-cs"/>
      </a:defRPr>
    </a:lvl8pPr>
    <a:lvl9pPr marL="2852928" algn="l" defTabSz="713232" rtl="0" eaLnBrk="1" latinLnBrk="0" hangingPunct="1">
      <a:defRPr sz="936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9729AB-B77D-48AE-AA10-D1BD2B4D03EA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[diagram: </a:t>
            </a:r>
            <a:r>
              <a:rPr lang="en-US" dirty="0" err="1"/>
              <a:t>one.c</a:t>
            </a:r>
            <a:r>
              <a:rPr lang="en-US" dirty="0"/>
              <a:t>, </a:t>
            </a:r>
            <a:r>
              <a:rPr lang="en-US" dirty="0" err="1"/>
              <a:t>two.c</a:t>
            </a:r>
            <a:r>
              <a:rPr lang="en-US" dirty="0"/>
              <a:t>, and </a:t>
            </a:r>
            <a:r>
              <a:rPr lang="en-US" dirty="0" err="1"/>
              <a:t>three.c</a:t>
            </a:r>
            <a:r>
              <a:rPr lang="en-US" dirty="0"/>
              <a:t> are part of the same program. we have to compile each one to get </a:t>
            </a:r>
            <a:r>
              <a:rPr lang="en-US" dirty="0" err="1"/>
              <a:t>one.o</a:t>
            </a:r>
            <a:r>
              <a:rPr lang="en-US" dirty="0"/>
              <a:t>, </a:t>
            </a:r>
            <a:r>
              <a:rPr lang="en-US" dirty="0" err="1"/>
              <a:t>two.o</a:t>
            </a:r>
            <a:r>
              <a:rPr lang="en-US" dirty="0"/>
              <a:t>, and </a:t>
            </a:r>
            <a:r>
              <a:rPr lang="en-US" dirty="0" err="1"/>
              <a:t>three.o</a:t>
            </a:r>
            <a:r>
              <a:rPr lang="en-US" dirty="0"/>
              <a:t>. then we link the object files to get one executable.]</a:t>
            </a:r>
          </a:p>
          <a:p>
            <a:endParaRPr lang="en-US" dirty="0"/>
          </a:p>
          <a:p>
            <a:r>
              <a:rPr lang="en-US" dirty="0"/>
              <a:t>- as you might</a:t>
            </a:r>
            <a:r>
              <a:rPr lang="en-US" baseline="0" dirty="0"/>
              <a:t> imagine, running </a:t>
            </a:r>
            <a:r>
              <a:rPr lang="en-US" baseline="0" dirty="0" err="1"/>
              <a:t>gcc</a:t>
            </a:r>
            <a:r>
              <a:rPr lang="en-US" baseline="0" dirty="0"/>
              <a:t> 1000 times to compile 1000 files is pretty slow.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9729AB-B77D-48AE-AA10-D1BD2B4D03EA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44623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[diagram: </a:t>
            </a:r>
            <a:r>
              <a:rPr lang="en-US" dirty="0" err="1"/>
              <a:t>one.c</a:t>
            </a:r>
            <a:r>
              <a:rPr lang="en-US" dirty="0"/>
              <a:t> and </a:t>
            </a:r>
            <a:r>
              <a:rPr lang="en-US" dirty="0" err="1"/>
              <a:t>two.c</a:t>
            </a:r>
            <a:r>
              <a:rPr lang="en-US" dirty="0"/>
              <a:t> are like two islands in the sea. they each have some structs and functions.]</a:t>
            </a:r>
          </a:p>
          <a:p>
            <a:endParaRPr lang="en-US" dirty="0"/>
          </a:p>
          <a:p>
            <a:r>
              <a:rPr lang="en-US" dirty="0"/>
              <a:t>- with a boat, duh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9729AB-B77D-48AE-AA10-D1BD2B4D03EA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423116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[diagram: now each compilation unit has a header file: </a:t>
            </a:r>
            <a:r>
              <a:rPr lang="en-US" dirty="0" err="1"/>
              <a:t>one.c</a:t>
            </a:r>
            <a:r>
              <a:rPr lang="en-US" dirty="0"/>
              <a:t> has </a:t>
            </a:r>
            <a:r>
              <a:rPr lang="en-US" dirty="0" err="1"/>
              <a:t>one.h</a:t>
            </a:r>
            <a:r>
              <a:rPr lang="en-US" dirty="0"/>
              <a:t>, </a:t>
            </a:r>
            <a:r>
              <a:rPr lang="en-US" dirty="0" err="1"/>
              <a:t>two.c</a:t>
            </a:r>
            <a:r>
              <a:rPr lang="en-US" dirty="0"/>
              <a:t> has </a:t>
            </a:r>
            <a:r>
              <a:rPr lang="en-US" dirty="0" err="1"/>
              <a:t>two.h</a:t>
            </a:r>
            <a:r>
              <a:rPr lang="en-US" dirty="0"/>
              <a:t> etc. </a:t>
            </a:r>
            <a:r>
              <a:rPr lang="en-US" dirty="0" err="1"/>
              <a:t>one.c</a:t>
            </a:r>
            <a:r>
              <a:rPr lang="en-US" dirty="0"/>
              <a:t> includes </a:t>
            </a:r>
            <a:r>
              <a:rPr lang="en-US" dirty="0" err="1"/>
              <a:t>one.h</a:t>
            </a:r>
            <a:r>
              <a:rPr lang="en-US" dirty="0"/>
              <a:t> and </a:t>
            </a:r>
            <a:r>
              <a:rPr lang="en-US" dirty="0" err="1"/>
              <a:t>two.h</a:t>
            </a:r>
            <a:r>
              <a:rPr lang="en-US" dirty="0"/>
              <a:t>. </a:t>
            </a:r>
            <a:r>
              <a:rPr lang="en-US" dirty="0" err="1"/>
              <a:t>two.c</a:t>
            </a:r>
            <a:r>
              <a:rPr lang="en-US" dirty="0"/>
              <a:t> includes </a:t>
            </a:r>
            <a:r>
              <a:rPr lang="en-US" dirty="0" err="1"/>
              <a:t>two.h</a:t>
            </a:r>
            <a:r>
              <a:rPr lang="en-US" dirty="0"/>
              <a:t>. </a:t>
            </a:r>
            <a:r>
              <a:rPr lang="en-US" dirty="0" err="1"/>
              <a:t>three.c</a:t>
            </a:r>
            <a:r>
              <a:rPr lang="en-US" dirty="0"/>
              <a:t> includes </a:t>
            </a:r>
            <a:r>
              <a:rPr lang="en-US" dirty="0" err="1"/>
              <a:t>two.h</a:t>
            </a:r>
            <a:r>
              <a:rPr lang="en-US" dirty="0"/>
              <a:t> and </a:t>
            </a:r>
            <a:r>
              <a:rPr lang="en-US" dirty="0" err="1"/>
              <a:t>three.h</a:t>
            </a:r>
            <a:r>
              <a:rPr lang="en-US" dirty="0"/>
              <a:t>.]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9729AB-B77D-48AE-AA10-D1BD2B4D03EA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382652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Tx/>
              <a:buChar char="-"/>
            </a:pPr>
            <a:r>
              <a:rPr lang="en-US" dirty="0"/>
              <a:t>another way of doing the same job as #pragma once is to use something called an “include guard” which is a devious bit of conditional compilation that makes including a file multiple times have no effect on the second and subsequent times</a:t>
            </a:r>
          </a:p>
          <a:p>
            <a:pPr marL="171450" indent="-171450">
              <a:buFontTx/>
              <a:buChar char="-"/>
            </a:pPr>
            <a:r>
              <a:rPr lang="en-US" dirty="0"/>
              <a:t>which is clever, but a bit silly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9729AB-B77D-48AE-AA10-D1BD2B4D03EA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854355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- basically, headers contain</a:t>
            </a:r>
            <a:r>
              <a:rPr lang="en-US" baseline="0" dirty="0"/>
              <a:t> all the non-code non-private bits.</a:t>
            </a:r>
          </a:p>
          <a:p>
            <a:r>
              <a:rPr lang="en-US" baseline="0" dirty="0"/>
              <a:t>- if you don't want someone else to use it, don't put it in the header.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9729AB-B77D-48AE-AA10-D1BD2B4D03EA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756378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[diagram: it's complicated.]</a:t>
            </a:r>
          </a:p>
          <a:p>
            <a:r>
              <a:rPr lang="en-US" dirty="0"/>
              <a:t>- I love compilers OK?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9729AB-B77D-48AE-AA10-D1BD2B4D03EA}" type="slidenum">
              <a:rPr lang="en-US" smtClean="0"/>
              <a:pPr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311361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[diagram: source goes into compiler, compiler spits out object file.]</a:t>
            </a:r>
          </a:p>
          <a:p>
            <a:r>
              <a:rPr lang="en-US" dirty="0"/>
              <a:t>- they let me teach compilers for 3 summers, and then didn’t once </a:t>
            </a:r>
            <a:r>
              <a:rPr lang="en-US" dirty="0" err="1"/>
              <a:t>Misurda</a:t>
            </a:r>
            <a:r>
              <a:rPr lang="en-US" dirty="0"/>
              <a:t> came back. hm.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9729AB-B77D-48AE-AA10-D1BD2B4D03EA}" type="slidenum">
              <a:rPr lang="en-US" smtClean="0"/>
              <a:pPr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700599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9729AB-B77D-48AE-AA10-D1BD2B4D03EA}" type="slidenum">
              <a:rPr lang="en-US" smtClean="0"/>
              <a:pPr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1341726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- they should </a:t>
            </a:r>
            <a:r>
              <a:rPr lang="mr-IN" dirty="0"/>
              <a:t>–</a:t>
            </a:r>
            <a:r>
              <a:rPr lang="en-US" dirty="0"/>
              <a:t> you use .text and .data in MIPS to switch</a:t>
            </a:r>
            <a:r>
              <a:rPr lang="en-US" baseline="0" dirty="0"/>
              <a:t> between these two segments.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9729AB-B77D-48AE-AA10-D1BD2B4D03EA}" type="slidenum">
              <a:rPr lang="en-US" smtClean="0"/>
              <a:pPr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8057034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9729AB-B77D-48AE-AA10-D1BD2B4D03EA}" type="slidenum">
              <a:rPr lang="en-US" smtClean="0"/>
              <a:pPr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418860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9729AB-B77D-48AE-AA10-D1BD2B4D03EA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060279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[diagram: the symbol table is a list of names. each name points to a location within one of the segments, or says that the symbol doesn't exist.]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9729AB-B77D-48AE-AA10-D1BD2B4D03EA}" type="slidenum">
              <a:rPr lang="en-US" smtClean="0"/>
              <a:pPr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159364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[diagram: puzzle piece representation of an object file, where the functions it has are bumps, and the functions it needs are holes]</a:t>
            </a:r>
          </a:p>
          <a:p>
            <a:r>
              <a:rPr lang="en-US" dirty="0"/>
              <a:t>- whence </a:t>
            </a:r>
            <a:r>
              <a:rPr lang="en-US" dirty="0" err="1"/>
              <a:t>printf</a:t>
            </a:r>
            <a:r>
              <a:rPr lang="en-US" dirty="0"/>
              <a:t>??????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9729AB-B77D-48AE-AA10-D1BD2B4D03EA}" type="slidenum">
              <a:rPr lang="en-US" smtClean="0"/>
              <a:pPr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4643634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[diagram: same puzzle piece, and a library which is several puzzle pieces linked together, but still missing some things (like main!).]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9729AB-B77D-48AE-AA10-D1BD2B4D03EA}" type="slidenum">
              <a:rPr lang="en-US" smtClean="0"/>
              <a:pPr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3761215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- there's another way of doing it, where we intentionally leave some pieces out</a:t>
            </a:r>
            <a:r>
              <a:rPr lang="mr-IN" dirty="0"/>
              <a:t>…</a:t>
            </a:r>
            <a:r>
              <a:rPr lang="en-US" dirty="0"/>
              <a:t> next time.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9729AB-B77D-48AE-AA10-D1BD2B4D03EA}" type="slidenum">
              <a:rPr lang="en-US" smtClean="0"/>
              <a:pPr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9959163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[diagram: two puzzle pieces have the same bump, so it's unclear which is the right one. a third puzzle piece has a hole for a symbol but no matching bump anywhere else.]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9729AB-B77D-48AE-AA10-D1BD2B4D03EA}" type="slidenum">
              <a:rPr lang="en-US" smtClean="0"/>
              <a:pPr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0681587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[diagram: now, </a:t>
            </a:r>
            <a:r>
              <a:rPr lang="en-US" dirty="0" err="1"/>
              <a:t>print_message</a:t>
            </a:r>
            <a:r>
              <a:rPr lang="en-US" dirty="0"/>
              <a:t> is not a bump. it's contained "within" the puzzle piece and cannot be used by other pieces.]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9729AB-B77D-48AE-AA10-D1BD2B4D03EA}" type="slidenum">
              <a:rPr lang="en-US" smtClean="0"/>
              <a:pPr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71961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9729AB-B77D-48AE-AA10-D1BD2B4D03EA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[diagram: a .c file is fed to the compiler, which produces an object file. that, along with several other object files and library files are fed to the linker, which produces an executable.]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9729AB-B77D-48AE-AA10-D1BD2B4D03EA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314918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[diagram: a programmer has an idea and writes code. the code goes through the preprocessor, then the compiler, the linker, and the loader, at which point the user can interact with it.]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9729AB-B77D-48AE-AA10-D1BD2B4D03EA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920638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[diagram: a file "</a:t>
            </a:r>
            <a:r>
              <a:rPr lang="en-US" dirty="0" err="1"/>
              <a:t>program.c</a:t>
            </a:r>
            <a:r>
              <a:rPr lang="en-US" dirty="0"/>
              <a:t>" uses #include to include "</a:t>
            </a:r>
            <a:r>
              <a:rPr lang="en-US" dirty="0" err="1"/>
              <a:t>myheader.h</a:t>
            </a:r>
            <a:r>
              <a:rPr lang="en-US" dirty="0"/>
              <a:t>." by doing so, it's like you just copied and pasted the contents of "</a:t>
            </a:r>
            <a:r>
              <a:rPr lang="en-US" dirty="0" err="1"/>
              <a:t>myheader.h</a:t>
            </a:r>
            <a:r>
              <a:rPr lang="en-US" dirty="0"/>
              <a:t>" into "</a:t>
            </a:r>
            <a:r>
              <a:rPr lang="en-US" dirty="0" err="1"/>
              <a:t>program.c</a:t>
            </a:r>
            <a:r>
              <a:rPr lang="en-US" dirty="0"/>
              <a:t>".]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9729AB-B77D-48AE-AA10-D1BD2B4D03EA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034899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- never do this. :P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9729AB-B77D-48AE-AA10-D1BD2B4D03EA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616796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- there</a:t>
            </a:r>
            <a:r>
              <a:rPr lang="en-US" baseline="0" dirty="0"/>
              <a:t> is a more flexible syntax that looks like C expressions but it's just extra stuff.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9729AB-B77D-48AE-AA10-D1BD2B4D03EA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165851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- it's easy to get yourself into trouble with macros if you use a parameter more than once</a:t>
            </a:r>
            <a:r>
              <a:rPr lang="mr-IN" dirty="0"/>
              <a:t>…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9729AB-B77D-48AE-AA10-D1BD2B4D03EA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56694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rgbClr val="20272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14501"/>
            <a:ext cx="7772400" cy="1225021"/>
          </a:xfrm>
        </p:spPr>
        <p:txBody>
          <a:bodyPr anchor="b">
            <a:noAutofit/>
          </a:bodyPr>
          <a:lstStyle>
            <a:lvl1pPr algn="l">
              <a:defRPr sz="48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177645"/>
            <a:ext cx="7772400" cy="1460500"/>
          </a:xfrm>
          <a:noFill/>
        </p:spPr>
        <p:txBody>
          <a:bodyPr>
            <a:normAutofit/>
          </a:bodyPr>
          <a:lstStyle>
            <a:lvl1pPr marL="0" indent="0" algn="l">
              <a:buNone/>
              <a:defRPr sz="2400">
                <a:solidFill>
                  <a:schemeClr val="bg1"/>
                </a:solidFill>
              </a:defRPr>
            </a:lvl1pPr>
            <a:lvl2pPr marL="411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8229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2344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6459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4688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8803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2918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CS449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2B95B-556F-44BD-91A5-D80C1B9E2BB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0" y="3162300"/>
            <a:ext cx="9144000" cy="18288"/>
          </a:xfrm>
          <a:prstGeom prst="rect">
            <a:avLst/>
          </a:prstGeom>
          <a:solidFill>
            <a:srgbClr val="56397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20" dirty="0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000500"/>
            <a:ext cx="5486400" cy="472282"/>
          </a:xfrm>
        </p:spPr>
        <p:txBody>
          <a:bodyPr anchor="b"/>
          <a:lstStyle>
            <a:lvl1pPr algn="l">
              <a:defRPr sz="18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510646"/>
            <a:ext cx="5486400" cy="3429000"/>
          </a:xfrm>
        </p:spPr>
        <p:txBody>
          <a:bodyPr/>
          <a:lstStyle>
            <a:lvl1pPr marL="0" indent="0">
              <a:buNone/>
              <a:defRPr sz="2880"/>
            </a:lvl1pPr>
            <a:lvl2pPr marL="411480" indent="0">
              <a:buNone/>
              <a:defRPr sz="2520"/>
            </a:lvl2pPr>
            <a:lvl3pPr marL="822960" indent="0">
              <a:buNone/>
              <a:defRPr sz="2160"/>
            </a:lvl3pPr>
            <a:lvl4pPr marL="1234440" indent="0">
              <a:buNone/>
              <a:defRPr sz="1800"/>
            </a:lvl4pPr>
            <a:lvl5pPr marL="1645920" indent="0">
              <a:buNone/>
              <a:defRPr sz="1800"/>
            </a:lvl5pPr>
            <a:lvl6pPr marL="2057400" indent="0">
              <a:buNone/>
              <a:defRPr sz="1800"/>
            </a:lvl6pPr>
            <a:lvl7pPr marL="2468880" indent="0">
              <a:buNone/>
              <a:defRPr sz="1800"/>
            </a:lvl7pPr>
            <a:lvl8pPr marL="2880360" indent="0">
              <a:buNone/>
              <a:defRPr sz="1800"/>
            </a:lvl8pPr>
            <a:lvl9pPr marL="3291840" indent="0">
              <a:buNone/>
              <a:defRPr sz="1800"/>
            </a:lvl9pPr>
          </a:lstStyle>
          <a:p>
            <a:r>
              <a:rPr lang="en-US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472783"/>
            <a:ext cx="5486400" cy="670719"/>
          </a:xfrm>
        </p:spPr>
        <p:txBody>
          <a:bodyPr/>
          <a:lstStyle>
            <a:lvl1pPr marL="0" indent="0">
              <a:buNone/>
              <a:defRPr sz="1260"/>
            </a:lvl1pPr>
            <a:lvl2pPr marL="411480" indent="0">
              <a:buNone/>
              <a:defRPr sz="1080"/>
            </a:lvl2pPr>
            <a:lvl3pPr marL="822960" indent="0">
              <a:buNone/>
              <a:defRPr sz="900"/>
            </a:lvl3pPr>
            <a:lvl4pPr marL="1234440" indent="0">
              <a:buNone/>
              <a:defRPr sz="810"/>
            </a:lvl4pPr>
            <a:lvl5pPr marL="1645920" indent="0">
              <a:buNone/>
              <a:defRPr sz="810"/>
            </a:lvl5pPr>
            <a:lvl6pPr marL="2057400" indent="0">
              <a:buNone/>
              <a:defRPr sz="810"/>
            </a:lvl6pPr>
            <a:lvl7pPr marL="2468880" indent="0">
              <a:buNone/>
              <a:defRPr sz="810"/>
            </a:lvl7pPr>
            <a:lvl8pPr marL="2880360" indent="0">
              <a:buNone/>
              <a:defRPr sz="810"/>
            </a:lvl8pPr>
            <a:lvl9pPr marL="3291840" indent="0">
              <a:buNone/>
              <a:defRPr sz="81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5296960"/>
            <a:ext cx="2133600" cy="304271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CS449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2B95B-556F-44BD-91A5-D80C1B9E2BB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5296960"/>
            <a:ext cx="2133600" cy="304271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CS449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2B95B-556F-44BD-91A5-D80C1B9E2BB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28867"/>
            <a:ext cx="2057400" cy="4876271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28867"/>
            <a:ext cx="6019800" cy="487627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5296960"/>
            <a:ext cx="2133600" cy="304271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CS449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2B95B-556F-44BD-91A5-D80C1B9E2BB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0"/>
            <a:ext cx="8991600" cy="495300"/>
          </a:xfrm>
        </p:spPr>
        <p:txBody>
          <a:bodyPr>
            <a:noAutofit/>
          </a:bodyPr>
          <a:lstStyle>
            <a:lvl1pPr>
              <a:defRPr sz="28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495301"/>
            <a:ext cx="8991600" cy="4801659"/>
          </a:xfrm>
        </p:spPr>
        <p:txBody>
          <a:bodyPr>
            <a:normAutofit/>
          </a:bodyPr>
          <a:lstStyle>
            <a:lvl1pPr marL="257175" indent="-257175">
              <a:buSzPct val="100000"/>
              <a:buFont typeface="Trebuchet MS" pitchFamily="34" charset="0"/>
              <a:buChar char="●"/>
              <a:defRPr sz="2200"/>
            </a:lvl1pPr>
            <a:lvl2pPr marL="515780" indent="-257175">
              <a:defRPr sz="2200"/>
            </a:lvl2pPr>
            <a:lvl3pPr marL="772955" indent="-250032">
              <a:tabLst/>
              <a:defRPr sz="2200" b="0"/>
            </a:lvl3pPr>
            <a:lvl4pPr marL="1031558" indent="-257175">
              <a:tabLst/>
              <a:defRPr sz="2200" b="0"/>
            </a:lvl4pPr>
            <a:lvl5pPr marL="1285875" indent="-254318">
              <a:defRPr sz="2200" b="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200"/>
            </a:lvl1pPr>
          </a:lstStyle>
          <a:p>
            <a:r>
              <a:rPr lang="cs-CZ"/>
              <a:t>CS449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200"/>
            </a:lvl1pPr>
          </a:lstStyle>
          <a:p>
            <a:fld id="{3552B95B-556F-44BD-91A5-D80C1B9E2BB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5">
        <p:tmplLst>
          <p:tmpl lvl="1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2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3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4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5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</p:bld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obj" preserve="1">
  <p:cSld name="Title and Content (no anim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0"/>
            <a:ext cx="8991600" cy="495300"/>
          </a:xfrm>
        </p:spPr>
        <p:txBody>
          <a:bodyPr>
            <a:noAutofit/>
          </a:bodyPr>
          <a:lstStyle>
            <a:lvl1pPr>
              <a:defRPr sz="28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495301"/>
            <a:ext cx="8991600" cy="4801659"/>
          </a:xfrm>
        </p:spPr>
        <p:txBody>
          <a:bodyPr>
            <a:normAutofit/>
          </a:bodyPr>
          <a:lstStyle>
            <a:lvl1pPr marL="257175" indent="-257175">
              <a:buSzPct val="100000"/>
              <a:buFont typeface="Trebuchet MS" pitchFamily="34" charset="0"/>
              <a:buChar char="●"/>
              <a:defRPr sz="2200"/>
            </a:lvl1pPr>
            <a:lvl2pPr marL="515780" indent="-257175">
              <a:defRPr sz="2200"/>
            </a:lvl2pPr>
            <a:lvl3pPr marL="772955" indent="-250032">
              <a:tabLst/>
              <a:defRPr sz="2200" b="0"/>
            </a:lvl3pPr>
            <a:lvl4pPr marL="1031558" indent="-257175">
              <a:tabLst/>
              <a:defRPr sz="2200" b="0"/>
            </a:lvl4pPr>
            <a:lvl5pPr marL="1285875" indent="-254318">
              <a:defRPr sz="2200" b="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200"/>
            </a:lvl1pPr>
          </a:lstStyle>
          <a:p>
            <a:r>
              <a:rPr lang="cs-CZ"/>
              <a:t>CS449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200"/>
            </a:lvl1pPr>
          </a:lstStyle>
          <a:p>
            <a:fld id="{3552B95B-556F-44BD-91A5-D80C1B9E2BB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Section Header">
    <p:bg>
      <p:bgPr>
        <a:solidFill>
          <a:srgbClr val="20272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14501"/>
            <a:ext cx="7772400" cy="1225021"/>
          </a:xfrm>
        </p:spPr>
        <p:txBody>
          <a:bodyPr anchor="b">
            <a:noAutofit/>
          </a:bodyPr>
          <a:lstStyle>
            <a:lvl1pPr algn="l">
              <a:defRPr sz="48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CS449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2B95B-556F-44BD-91A5-D80C1B9E2BB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0" y="3162300"/>
            <a:ext cx="9144000" cy="18288"/>
          </a:xfrm>
          <a:prstGeom prst="rect">
            <a:avLst/>
          </a:prstGeom>
          <a:solidFill>
            <a:srgbClr val="56397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20" dirty="0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333501"/>
            <a:ext cx="4038600" cy="3771636"/>
          </a:xfrm>
        </p:spPr>
        <p:txBody>
          <a:bodyPr/>
          <a:lstStyle>
            <a:lvl1pPr>
              <a:defRPr sz="2520"/>
            </a:lvl1pPr>
            <a:lvl2pPr>
              <a:defRPr sz="2160"/>
            </a:lvl2pPr>
            <a:lvl3pPr>
              <a:defRPr sz="1800"/>
            </a:lvl3pPr>
            <a:lvl4pPr>
              <a:defRPr sz="1620"/>
            </a:lvl4pPr>
            <a:lvl5pPr>
              <a:defRPr sz="1620"/>
            </a:lvl5pPr>
            <a:lvl6pPr>
              <a:defRPr sz="1620"/>
            </a:lvl6pPr>
            <a:lvl7pPr>
              <a:defRPr sz="1620"/>
            </a:lvl7pPr>
            <a:lvl8pPr>
              <a:defRPr sz="1620"/>
            </a:lvl8pPr>
            <a:lvl9pPr>
              <a:defRPr sz="162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333501"/>
            <a:ext cx="4038600" cy="3771636"/>
          </a:xfrm>
        </p:spPr>
        <p:txBody>
          <a:bodyPr/>
          <a:lstStyle>
            <a:lvl1pPr>
              <a:defRPr sz="2520"/>
            </a:lvl1pPr>
            <a:lvl2pPr>
              <a:defRPr sz="2160"/>
            </a:lvl2pPr>
            <a:lvl3pPr>
              <a:defRPr sz="1800"/>
            </a:lvl3pPr>
            <a:lvl4pPr>
              <a:defRPr sz="1620"/>
            </a:lvl4pPr>
            <a:lvl5pPr>
              <a:defRPr sz="1620"/>
            </a:lvl5pPr>
            <a:lvl6pPr>
              <a:defRPr sz="1620"/>
            </a:lvl6pPr>
            <a:lvl7pPr>
              <a:defRPr sz="1620"/>
            </a:lvl7pPr>
            <a:lvl8pPr>
              <a:defRPr sz="1620"/>
            </a:lvl8pPr>
            <a:lvl9pPr>
              <a:defRPr sz="162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5296960"/>
            <a:ext cx="2133600" cy="304271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CS449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2B95B-556F-44BD-91A5-D80C1B9E2BB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79261"/>
            <a:ext cx="4040188" cy="533136"/>
          </a:xfrm>
        </p:spPr>
        <p:txBody>
          <a:bodyPr anchor="b"/>
          <a:lstStyle>
            <a:lvl1pPr marL="0" indent="0">
              <a:buNone/>
              <a:defRPr sz="2160" b="1"/>
            </a:lvl1pPr>
            <a:lvl2pPr marL="411480" indent="0">
              <a:buNone/>
              <a:defRPr sz="1800" b="1"/>
            </a:lvl2pPr>
            <a:lvl3pPr marL="822960" indent="0">
              <a:buNone/>
              <a:defRPr sz="1620" b="1"/>
            </a:lvl3pPr>
            <a:lvl4pPr marL="1234440" indent="0">
              <a:buNone/>
              <a:defRPr sz="1440" b="1"/>
            </a:lvl4pPr>
            <a:lvl5pPr marL="1645920" indent="0">
              <a:buNone/>
              <a:defRPr sz="1440" b="1"/>
            </a:lvl5pPr>
            <a:lvl6pPr marL="2057400" indent="0">
              <a:buNone/>
              <a:defRPr sz="1440" b="1"/>
            </a:lvl6pPr>
            <a:lvl7pPr marL="2468880" indent="0">
              <a:buNone/>
              <a:defRPr sz="1440" b="1"/>
            </a:lvl7pPr>
            <a:lvl8pPr marL="2880360" indent="0">
              <a:buNone/>
              <a:defRPr sz="1440" b="1"/>
            </a:lvl8pPr>
            <a:lvl9pPr marL="3291840" indent="0">
              <a:buNone/>
              <a:defRPr sz="144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812396"/>
            <a:ext cx="4040188" cy="3292740"/>
          </a:xfrm>
        </p:spPr>
        <p:txBody>
          <a:bodyPr/>
          <a:lstStyle>
            <a:lvl1pPr>
              <a:defRPr sz="2160"/>
            </a:lvl1pPr>
            <a:lvl2pPr>
              <a:defRPr sz="1800"/>
            </a:lvl2pPr>
            <a:lvl3pPr>
              <a:defRPr sz="1620"/>
            </a:lvl3pPr>
            <a:lvl4pPr>
              <a:defRPr sz="1440"/>
            </a:lvl4pPr>
            <a:lvl5pPr>
              <a:defRPr sz="1440"/>
            </a:lvl5pPr>
            <a:lvl6pPr>
              <a:defRPr sz="1440"/>
            </a:lvl6pPr>
            <a:lvl7pPr>
              <a:defRPr sz="1440"/>
            </a:lvl7pPr>
            <a:lvl8pPr>
              <a:defRPr sz="1440"/>
            </a:lvl8pPr>
            <a:lvl9pPr>
              <a:defRPr sz="144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8" y="1279261"/>
            <a:ext cx="4041775" cy="533136"/>
          </a:xfrm>
        </p:spPr>
        <p:txBody>
          <a:bodyPr anchor="b"/>
          <a:lstStyle>
            <a:lvl1pPr marL="0" indent="0">
              <a:buNone/>
              <a:defRPr sz="2160" b="1"/>
            </a:lvl1pPr>
            <a:lvl2pPr marL="411480" indent="0">
              <a:buNone/>
              <a:defRPr sz="1800" b="1"/>
            </a:lvl2pPr>
            <a:lvl3pPr marL="822960" indent="0">
              <a:buNone/>
              <a:defRPr sz="1620" b="1"/>
            </a:lvl3pPr>
            <a:lvl4pPr marL="1234440" indent="0">
              <a:buNone/>
              <a:defRPr sz="1440" b="1"/>
            </a:lvl4pPr>
            <a:lvl5pPr marL="1645920" indent="0">
              <a:buNone/>
              <a:defRPr sz="1440" b="1"/>
            </a:lvl5pPr>
            <a:lvl6pPr marL="2057400" indent="0">
              <a:buNone/>
              <a:defRPr sz="1440" b="1"/>
            </a:lvl6pPr>
            <a:lvl7pPr marL="2468880" indent="0">
              <a:buNone/>
              <a:defRPr sz="1440" b="1"/>
            </a:lvl7pPr>
            <a:lvl8pPr marL="2880360" indent="0">
              <a:buNone/>
              <a:defRPr sz="1440" b="1"/>
            </a:lvl8pPr>
            <a:lvl9pPr marL="3291840" indent="0">
              <a:buNone/>
              <a:defRPr sz="144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8" y="1812396"/>
            <a:ext cx="4041775" cy="3292740"/>
          </a:xfrm>
        </p:spPr>
        <p:txBody>
          <a:bodyPr/>
          <a:lstStyle>
            <a:lvl1pPr>
              <a:defRPr sz="2160"/>
            </a:lvl1pPr>
            <a:lvl2pPr>
              <a:defRPr sz="1800"/>
            </a:lvl2pPr>
            <a:lvl3pPr>
              <a:defRPr sz="1620"/>
            </a:lvl3pPr>
            <a:lvl4pPr>
              <a:defRPr sz="1440"/>
            </a:lvl4pPr>
            <a:lvl5pPr>
              <a:defRPr sz="1440"/>
            </a:lvl5pPr>
            <a:lvl6pPr>
              <a:defRPr sz="1440"/>
            </a:lvl6pPr>
            <a:lvl7pPr>
              <a:defRPr sz="1440"/>
            </a:lvl7pPr>
            <a:lvl8pPr>
              <a:defRPr sz="1440"/>
            </a:lvl8pPr>
            <a:lvl9pPr>
              <a:defRPr sz="144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5296960"/>
            <a:ext cx="2133600" cy="304271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CS449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2B95B-556F-44BD-91A5-D80C1B9E2BB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5296960"/>
            <a:ext cx="2133600" cy="304271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CS449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2B95B-556F-44BD-91A5-D80C1B9E2BB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5296960"/>
            <a:ext cx="2133600" cy="304271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CS449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2B95B-556F-44BD-91A5-D80C1B9E2BB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27541"/>
            <a:ext cx="3008313" cy="968376"/>
          </a:xfrm>
        </p:spPr>
        <p:txBody>
          <a:bodyPr anchor="b"/>
          <a:lstStyle>
            <a:lvl1pPr algn="l">
              <a:defRPr sz="18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27544"/>
            <a:ext cx="5111750" cy="4877594"/>
          </a:xfrm>
        </p:spPr>
        <p:txBody>
          <a:bodyPr/>
          <a:lstStyle>
            <a:lvl1pPr>
              <a:defRPr sz="2880"/>
            </a:lvl1pPr>
            <a:lvl2pPr>
              <a:defRPr sz="2520"/>
            </a:lvl2pPr>
            <a:lvl3pPr>
              <a:defRPr sz="216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195919"/>
            <a:ext cx="3008313" cy="3909219"/>
          </a:xfrm>
        </p:spPr>
        <p:txBody>
          <a:bodyPr/>
          <a:lstStyle>
            <a:lvl1pPr marL="0" indent="0">
              <a:buNone/>
              <a:defRPr sz="1260"/>
            </a:lvl1pPr>
            <a:lvl2pPr marL="411480" indent="0">
              <a:buNone/>
              <a:defRPr sz="1080"/>
            </a:lvl2pPr>
            <a:lvl3pPr marL="822960" indent="0">
              <a:buNone/>
              <a:defRPr sz="900"/>
            </a:lvl3pPr>
            <a:lvl4pPr marL="1234440" indent="0">
              <a:buNone/>
              <a:defRPr sz="810"/>
            </a:lvl4pPr>
            <a:lvl5pPr marL="1645920" indent="0">
              <a:buNone/>
              <a:defRPr sz="810"/>
            </a:lvl5pPr>
            <a:lvl6pPr marL="2057400" indent="0">
              <a:buNone/>
              <a:defRPr sz="810"/>
            </a:lvl6pPr>
            <a:lvl7pPr marL="2468880" indent="0">
              <a:buNone/>
              <a:defRPr sz="810"/>
            </a:lvl7pPr>
            <a:lvl8pPr marL="2880360" indent="0">
              <a:buNone/>
              <a:defRPr sz="810"/>
            </a:lvl8pPr>
            <a:lvl9pPr marL="3291840" indent="0">
              <a:buNone/>
              <a:defRPr sz="81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5296960"/>
            <a:ext cx="2133600" cy="304271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CS449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2B95B-556F-44BD-91A5-D80C1B9E2BB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5600700"/>
            <a:ext cx="9144000" cy="114300"/>
          </a:xfrm>
          <a:prstGeom prst="rect">
            <a:avLst/>
          </a:prstGeom>
          <a:solidFill>
            <a:srgbClr val="56397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20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495300"/>
          </a:xfrm>
          <a:prstGeom prst="rect">
            <a:avLst/>
          </a:prstGeom>
          <a:solidFill>
            <a:srgbClr val="56397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20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52400" y="0"/>
            <a:ext cx="8991600" cy="4953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400" y="495301"/>
            <a:ext cx="8991600" cy="480165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0" y="5296960"/>
            <a:ext cx="12192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cs-CZ"/>
              <a:t>CS449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58200" y="5296960"/>
            <a:ext cx="6858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52B95B-556F-44BD-91A5-D80C1B9E2BB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82161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  <p:sldLayoutId id="2147483696" r:id="rId12"/>
  </p:sldLayoutIdLst>
  <p:transition/>
  <p:hf hdr="0" dt="0"/>
  <p:txStyles>
    <p:titleStyle>
      <a:lvl1pPr algn="l" defTabSz="822960" rtl="0" eaLnBrk="1" latinLnBrk="0" hangingPunct="1">
        <a:spcBef>
          <a:spcPct val="0"/>
        </a:spcBef>
        <a:buNone/>
        <a:defRPr sz="2800" b="1" kern="1200">
          <a:solidFill>
            <a:schemeClr val="bg1"/>
          </a:solidFill>
          <a:latin typeface="+mj-lt"/>
          <a:ea typeface="GulimChe" pitchFamily="49" charset="-127"/>
          <a:cs typeface="MoolBoran" pitchFamily="34" charset="0"/>
        </a:defRPr>
      </a:lvl1pPr>
    </p:titleStyle>
    <p:bodyStyle>
      <a:lvl1pPr marL="204312" indent="-204312" algn="l" defTabSz="822960" rtl="0" eaLnBrk="1" latinLnBrk="0" hangingPunct="1">
        <a:spcBef>
          <a:spcPts val="0"/>
        </a:spcBef>
        <a:buSzPct val="150000"/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415767" indent="-207170" algn="l" defTabSz="822960" rtl="0" eaLnBrk="1" latinLnBrk="0" hangingPunct="1">
        <a:spcBef>
          <a:spcPts val="0"/>
        </a:spcBef>
        <a:buFont typeface="Courier New" pitchFamily="49" charset="0"/>
        <a:buChar char="o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620078" indent="-205740" algn="l" defTabSz="822960" rtl="0" eaLnBrk="1" latinLnBrk="0" hangingPunct="1">
        <a:spcBef>
          <a:spcPts val="0"/>
        </a:spcBef>
        <a:buFont typeface="Wingdings" pitchFamily="2" charset="2"/>
        <a:buChar char="§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821532" indent="-205740" algn="l" defTabSz="822960" rtl="0" eaLnBrk="1" latinLnBrk="0" hangingPunct="1">
        <a:spcBef>
          <a:spcPts val="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028700" indent="-205740" algn="l" defTabSz="822960" rtl="0" eaLnBrk="1" latinLnBrk="0" hangingPunct="1">
        <a:spcBef>
          <a:spcPts val="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263140" indent="-205740" algn="l" defTabSz="822960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674620" indent="-205740" algn="l" defTabSz="822960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086100" indent="-205740" algn="l" defTabSz="822960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497580" indent="-205740" algn="l" defTabSz="822960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1pPr>
      <a:lvl2pPr marL="41148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3pPr>
      <a:lvl4pPr marL="123444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2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5pPr>
      <a:lvl6pPr marL="205740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6pPr>
      <a:lvl7pPr marL="246888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7pPr>
      <a:lvl8pPr marL="288036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8pPr>
      <a:lvl9pPr marL="329184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14501"/>
            <a:ext cx="7848600" cy="1225021"/>
          </a:xfrm>
        </p:spPr>
        <p:txBody>
          <a:bodyPr/>
          <a:lstStyle/>
          <a:p>
            <a:r>
              <a:rPr lang="en-US" dirty="0"/>
              <a:t>Programs – Preprocessing</a:t>
            </a:r>
            <a:r>
              <a:rPr lang="en-US"/>
              <a:t>, Compilation </a:t>
            </a:r>
            <a:r>
              <a:rPr lang="en-US" dirty="0"/>
              <a:t>and Linking</a:t>
            </a:r>
            <a:endParaRPr lang="en-US" sz="2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CS 0449</a:t>
            </a:r>
          </a:p>
          <a:p>
            <a:r>
              <a:rPr lang="en-US" dirty="0"/>
              <a:t>Jarrett Billingsley</a:t>
            </a:r>
          </a:p>
        </p:txBody>
      </p:sp>
    </p:spTree>
    <p:extLst>
      <p:ext uri="{BB962C8B-B14F-4D97-AF65-F5344CB8AC3E}">
        <p14:creationId xmlns:p14="http://schemas.microsoft.com/office/powerpoint/2010/main" val="3612086569"/>
      </p:ext>
    </p:extLst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The #define directive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495301"/>
            <a:ext cx="9677400" cy="4801659"/>
          </a:xfrm>
        </p:spPr>
        <p:txBody>
          <a:bodyPr>
            <a:normAutofit/>
          </a:bodyPr>
          <a:lstStyle/>
          <a:p>
            <a:r>
              <a:rPr lang="en-US" b="1" dirty="0">
                <a:latin typeface="Consolas" charset="0"/>
                <a:ea typeface="Consolas" charset="0"/>
                <a:cs typeface="Consolas" charset="0"/>
              </a:rPr>
              <a:t>#define</a:t>
            </a:r>
            <a:r>
              <a:rPr lang="en-US" dirty="0"/>
              <a:t> is</a:t>
            </a:r>
            <a:r>
              <a:rPr lang="mr-IN" dirty="0"/>
              <a:t>…</a:t>
            </a:r>
            <a:r>
              <a:rPr lang="en-US" dirty="0"/>
              <a:t> weird </a:t>
            </a:r>
          </a:p>
          <a:p>
            <a:r>
              <a:rPr lang="en-US" dirty="0"/>
              <a:t>you can make constants-</a:t>
            </a:r>
            <a:r>
              <a:rPr lang="en-US" dirty="0" err="1"/>
              <a:t>ish</a:t>
            </a:r>
            <a:endParaRPr lang="en-US" dirty="0"/>
          </a:p>
          <a:p>
            <a:pPr>
              <a:buNone/>
            </a:pPr>
            <a:r>
              <a:rPr lang="en-US" sz="2800" b="1" dirty="0">
                <a:solidFill>
                  <a:srgbClr val="FF0000"/>
                </a:solidFill>
                <a:latin typeface="Consolas" pitchFamily="49" charset="0"/>
                <a:cs typeface="Consolas" pitchFamily="49" charset="0"/>
              </a:rPr>
              <a:t>	#define </a:t>
            </a:r>
            <a:r>
              <a:rPr lang="en-US" sz="2800" b="1" dirty="0">
                <a:latin typeface="Consolas" pitchFamily="49" charset="0"/>
                <a:cs typeface="Consolas" pitchFamily="49" charset="0"/>
              </a:rPr>
              <a:t>NUM_ITEMS </a:t>
            </a:r>
            <a:r>
              <a:rPr lang="en-US" sz="2800" b="1" dirty="0">
                <a:solidFill>
                  <a:schemeClr val="accent3">
                    <a:lumMod val="75000"/>
                  </a:schemeClr>
                </a:solidFill>
                <a:latin typeface="Consolas" pitchFamily="49" charset="0"/>
                <a:cs typeface="Consolas" pitchFamily="49" charset="0"/>
              </a:rPr>
              <a:t>1000</a:t>
            </a:r>
          </a:p>
          <a:p>
            <a:pPr lvl="1"/>
            <a:r>
              <a:rPr lang="en-US" b="1" dirty="0"/>
              <a:t>no equals sign, no semicolon</a:t>
            </a:r>
          </a:p>
          <a:p>
            <a:r>
              <a:rPr lang="en-US" dirty="0"/>
              <a:t>whenever you write NUM_ITEMS</a:t>
            </a:r>
            <a:r>
              <a:rPr lang="mr-IN" dirty="0"/>
              <a:t>…</a:t>
            </a:r>
            <a:endParaRPr lang="en-US" dirty="0"/>
          </a:p>
          <a:p>
            <a:pPr lvl="1"/>
            <a:r>
              <a:rPr lang="en-US" dirty="0"/>
              <a:t>the preprocessor will </a:t>
            </a:r>
            <a:r>
              <a:rPr lang="en-US" i="1" dirty="0"/>
              <a:t>textually </a:t>
            </a:r>
            <a:r>
              <a:rPr lang="en-US" dirty="0"/>
              <a:t>replace it with </a:t>
            </a:r>
            <a:r>
              <a:rPr lang="en-US" b="1" dirty="0">
                <a:latin typeface="Consolas" charset="0"/>
                <a:ea typeface="Consolas" charset="0"/>
                <a:cs typeface="Consolas" charset="0"/>
              </a:rPr>
              <a:t>1000</a:t>
            </a:r>
          </a:p>
          <a:p>
            <a:r>
              <a:rPr lang="en-US" dirty="0"/>
              <a:t>this is </a:t>
            </a:r>
            <a:r>
              <a:rPr lang="en-US" b="1" dirty="0"/>
              <a:t>not</a:t>
            </a:r>
            <a:r>
              <a:rPr lang="en-US" dirty="0"/>
              <a:t> a variable!</a:t>
            </a:r>
          </a:p>
          <a:p>
            <a:r>
              <a:rPr lang="en-US" dirty="0"/>
              <a:t>you can make it replace it textually with </a:t>
            </a:r>
            <a:r>
              <a:rPr lang="en-US" i="1" dirty="0"/>
              <a:t>anything</a:t>
            </a:r>
          </a:p>
          <a:p>
            <a:pPr lvl="0">
              <a:buNone/>
            </a:pPr>
            <a:r>
              <a:rPr lang="en-US" sz="2800" b="1" dirty="0">
                <a:solidFill>
                  <a:srgbClr val="FF0000"/>
                </a:solidFill>
                <a:latin typeface="Consolas" pitchFamily="49" charset="0"/>
                <a:cs typeface="Consolas" pitchFamily="49" charset="0"/>
              </a:rPr>
              <a:t>#define </a:t>
            </a:r>
            <a:r>
              <a:rPr lang="en-US" sz="2800" b="1" dirty="0">
                <a:solidFill>
                  <a:srgbClr val="000000"/>
                </a:solidFill>
                <a:latin typeface="Consolas" pitchFamily="49" charset="0"/>
                <a:cs typeface="Consolas" pitchFamily="49" charset="0"/>
              </a:rPr>
              <a:t>NUM_ITEMS </a:t>
            </a:r>
            <a:r>
              <a:rPr lang="en-US" sz="2800" b="1" dirty="0">
                <a:latin typeface="Consolas" pitchFamily="49" charset="0"/>
                <a:cs typeface="Consolas" pitchFamily="49" charset="0"/>
              </a:rPr>
              <a:t>oh no this is a bunch of crap</a:t>
            </a:r>
          </a:p>
          <a:p>
            <a:r>
              <a:rPr lang="en-US" dirty="0"/>
              <a:t>you can replace any word-like thing with anything</a:t>
            </a:r>
          </a:p>
          <a:p>
            <a:pPr lvl="0">
              <a:buNone/>
            </a:pPr>
            <a:r>
              <a:rPr lang="en-US" sz="2800" b="1" dirty="0">
                <a:solidFill>
                  <a:srgbClr val="FF0000"/>
                </a:solidFill>
                <a:latin typeface="Consolas" pitchFamily="49" charset="0"/>
                <a:cs typeface="Consolas" pitchFamily="49" charset="0"/>
              </a:rPr>
              <a:t>#define </a:t>
            </a:r>
            <a:r>
              <a:rPr lang="en-US" sz="2800" b="1" dirty="0" err="1">
                <a:solidFill>
                  <a:srgbClr val="FF0000"/>
                </a:solidFill>
                <a:latin typeface="Consolas" pitchFamily="49" charset="0"/>
                <a:cs typeface="Consolas" pitchFamily="49" charset="0"/>
              </a:rPr>
              <a:t>int</a:t>
            </a:r>
            <a:r>
              <a:rPr lang="en-US" sz="2800" b="1" dirty="0">
                <a:solidFill>
                  <a:srgbClr val="FF0000"/>
                </a:solidFill>
                <a:latin typeface="Consolas" pitchFamily="49" charset="0"/>
                <a:cs typeface="Consolas" pitchFamily="49" charset="0"/>
              </a:rPr>
              <a:t> float</a:t>
            </a:r>
          </a:p>
          <a:p>
            <a:pPr lvl="0">
              <a:buNone/>
            </a:pPr>
            <a:r>
              <a:rPr lang="en-US" sz="2800" b="1" dirty="0">
                <a:solidFill>
                  <a:srgbClr val="FF0000"/>
                </a:solidFill>
                <a:latin typeface="Consolas" pitchFamily="49" charset="0"/>
                <a:cs typeface="Consolas" pitchFamily="49" charset="0"/>
              </a:rPr>
              <a:t>#define true false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CS449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2B95B-556F-44BD-91A5-D80C1B9E2BB3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0072564"/>
      </p:ext>
    </p:extLst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Conditional compilation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we can </a:t>
            </a:r>
            <a:r>
              <a:rPr lang="en-US" b="1" dirty="0"/>
              <a:t>choose which code to </a:t>
            </a:r>
            <a:r>
              <a:rPr lang="en-US" b="1" i="1" dirty="0"/>
              <a:t>compile,</a:t>
            </a:r>
            <a:r>
              <a:rPr lang="en-US" dirty="0"/>
              <a:t> based on some condition</a:t>
            </a:r>
          </a:p>
          <a:p>
            <a:r>
              <a:rPr lang="en-US" dirty="0"/>
              <a:t>one very common condition is "has this preprocessor name been #defined?"</a:t>
            </a:r>
          </a:p>
          <a:p>
            <a:pPr>
              <a:buNone/>
            </a:pPr>
            <a:r>
              <a:rPr lang="en-US" sz="2400" b="1" dirty="0">
                <a:solidFill>
                  <a:srgbClr val="FF0000"/>
                </a:solidFill>
                <a:latin typeface="Consolas" pitchFamily="49" charset="0"/>
                <a:cs typeface="Consolas" pitchFamily="49" charset="0"/>
              </a:rPr>
              <a:t>#</a:t>
            </a:r>
            <a:r>
              <a:rPr lang="en-US" sz="2400" b="1" dirty="0" err="1">
                <a:solidFill>
                  <a:srgbClr val="FF0000"/>
                </a:solidFill>
                <a:latin typeface="Consolas" pitchFamily="49" charset="0"/>
                <a:cs typeface="Consolas" pitchFamily="49" charset="0"/>
              </a:rPr>
              <a:t>ifdef</a:t>
            </a:r>
            <a:r>
              <a:rPr lang="en-US" sz="2400" b="1" dirty="0">
                <a:latin typeface="Consolas" pitchFamily="49" charset="0"/>
                <a:cs typeface="Consolas" pitchFamily="49" charset="0"/>
              </a:rPr>
              <a:t> SOME_OPTION</a:t>
            </a:r>
          </a:p>
          <a:p>
            <a:pPr>
              <a:buNone/>
            </a:pPr>
            <a:r>
              <a:rPr lang="en-US" sz="2400" i="1" dirty="0">
                <a:solidFill>
                  <a:schemeClr val="accent3">
                    <a:lumMod val="50000"/>
                  </a:schemeClr>
                </a:solidFill>
                <a:latin typeface="Consolas" pitchFamily="49" charset="0"/>
                <a:cs typeface="Consolas" pitchFamily="49" charset="0"/>
              </a:rPr>
              <a:t>// code path 1</a:t>
            </a:r>
          </a:p>
          <a:p>
            <a:pPr>
              <a:buNone/>
            </a:pPr>
            <a:r>
              <a:rPr lang="en-US" sz="2400" b="1" dirty="0">
                <a:solidFill>
                  <a:srgbClr val="FF0000"/>
                </a:solidFill>
                <a:latin typeface="Consolas" pitchFamily="49" charset="0"/>
                <a:cs typeface="Consolas" pitchFamily="49" charset="0"/>
              </a:rPr>
              <a:t>#else</a:t>
            </a:r>
          </a:p>
          <a:p>
            <a:pPr>
              <a:buNone/>
            </a:pPr>
            <a:r>
              <a:rPr lang="en-US" sz="2400" i="1" dirty="0">
                <a:solidFill>
                  <a:schemeClr val="accent3">
                    <a:lumMod val="50000"/>
                  </a:schemeClr>
                </a:solidFill>
                <a:latin typeface="Consolas" pitchFamily="49" charset="0"/>
                <a:cs typeface="Consolas" pitchFamily="49" charset="0"/>
              </a:rPr>
              <a:t>// code path 2</a:t>
            </a:r>
          </a:p>
          <a:p>
            <a:pPr>
              <a:buNone/>
            </a:pPr>
            <a:r>
              <a:rPr lang="en-US" sz="2400" b="1" dirty="0">
                <a:solidFill>
                  <a:srgbClr val="FF0000"/>
                </a:solidFill>
                <a:latin typeface="Consolas" pitchFamily="49" charset="0"/>
                <a:cs typeface="Consolas" pitchFamily="49" charset="0"/>
              </a:rPr>
              <a:t>#</a:t>
            </a:r>
            <a:r>
              <a:rPr lang="en-US" sz="2400" b="1" dirty="0" err="1">
                <a:solidFill>
                  <a:srgbClr val="FF0000"/>
                </a:solidFill>
                <a:latin typeface="Consolas" pitchFamily="49" charset="0"/>
                <a:cs typeface="Consolas" pitchFamily="49" charset="0"/>
              </a:rPr>
              <a:t>endif</a:t>
            </a:r>
            <a:endParaRPr lang="en-US" sz="2400" b="1" dirty="0">
              <a:solidFill>
                <a:srgbClr val="FF0000"/>
              </a:solidFill>
              <a:latin typeface="Consolas" pitchFamily="49" charset="0"/>
              <a:cs typeface="Consolas" pitchFamily="49" charset="0"/>
            </a:endParaRPr>
          </a:p>
          <a:p>
            <a:r>
              <a:rPr lang="en-US" dirty="0"/>
              <a:t>the "not-taken" side of the if-else will </a:t>
            </a:r>
            <a:r>
              <a:rPr lang="en-US" b="1" dirty="0"/>
              <a:t>literally not even be in the resulting program</a:t>
            </a:r>
          </a:p>
          <a:p>
            <a:pPr lvl="1"/>
            <a:r>
              <a:rPr lang="en-US" dirty="0"/>
              <a:t>there is also </a:t>
            </a:r>
            <a:r>
              <a:rPr lang="en-US" b="1" dirty="0">
                <a:solidFill>
                  <a:srgbClr val="FF0000"/>
                </a:solidFill>
                <a:latin typeface="Consolas" charset="0"/>
                <a:ea typeface="Consolas" charset="0"/>
                <a:cs typeface="Consolas" charset="0"/>
              </a:rPr>
              <a:t>#</a:t>
            </a:r>
            <a:r>
              <a:rPr lang="en-US" b="1" dirty="0" err="1">
                <a:solidFill>
                  <a:srgbClr val="FF0000"/>
                </a:solidFill>
                <a:latin typeface="Consolas" charset="0"/>
                <a:ea typeface="Consolas" charset="0"/>
                <a:cs typeface="Consolas" charset="0"/>
              </a:rPr>
              <a:t>ifndef</a:t>
            </a:r>
            <a:r>
              <a:rPr lang="en-US" dirty="0"/>
              <a:t> for "if not defined"</a:t>
            </a:r>
          </a:p>
          <a:p>
            <a:r>
              <a:rPr lang="en-US" dirty="0"/>
              <a:t>this is super common in platform-specific code</a:t>
            </a:r>
          </a:p>
          <a:p>
            <a:pPr lvl="1"/>
            <a:r>
              <a:rPr lang="en-US" dirty="0"/>
              <a:t>or "optional features"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CS449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2B95B-556F-44BD-91A5-D80C1B9E2BB3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7947268"/>
      </p:ext>
    </p:extLst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#define with parameters...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sz="2800" b="1" dirty="0">
                <a:solidFill>
                  <a:srgbClr val="FF0000"/>
                </a:solidFill>
                <a:latin typeface="Consolas" pitchFamily="49" charset="0"/>
                <a:cs typeface="Consolas" pitchFamily="49" charset="0"/>
              </a:rPr>
              <a:t>#define</a:t>
            </a:r>
            <a:r>
              <a:rPr lang="en-US" sz="2800" b="1" dirty="0">
                <a:latin typeface="Consolas" pitchFamily="49" charset="0"/>
                <a:cs typeface="Consolas" pitchFamily="49" charset="0"/>
              </a:rPr>
              <a:t> TEST_BIT(v, n) ((v) &amp; (</a:t>
            </a:r>
            <a:r>
              <a:rPr lang="en-US" sz="2800" b="1" dirty="0">
                <a:solidFill>
                  <a:schemeClr val="accent3">
                    <a:lumMod val="75000"/>
                  </a:schemeClr>
                </a:solidFill>
                <a:latin typeface="Consolas" pitchFamily="49" charset="0"/>
                <a:cs typeface="Consolas" pitchFamily="49" charset="0"/>
              </a:rPr>
              <a:t>1</a:t>
            </a:r>
            <a:r>
              <a:rPr lang="en-US" sz="2800" b="1" dirty="0">
                <a:latin typeface="Consolas" pitchFamily="49" charset="0"/>
                <a:cs typeface="Consolas" pitchFamily="49" charset="0"/>
              </a:rPr>
              <a:t> &lt;&lt; (n)))</a:t>
            </a:r>
          </a:p>
          <a:p>
            <a:r>
              <a:rPr lang="en-US" dirty="0"/>
              <a:t>this is a </a:t>
            </a:r>
            <a:r>
              <a:rPr lang="en-US" b="1" dirty="0"/>
              <a:t>preprocessor macro</a:t>
            </a:r>
            <a:endParaRPr lang="en-US" dirty="0"/>
          </a:p>
          <a:p>
            <a:pPr lvl="1"/>
            <a:r>
              <a:rPr lang="en-US" dirty="0"/>
              <a:t>it looks like a function</a:t>
            </a:r>
          </a:p>
          <a:p>
            <a:pPr lvl="1"/>
            <a:r>
              <a:rPr lang="en-US" dirty="0"/>
              <a:t>you can write it like you're calling a function</a:t>
            </a:r>
          </a:p>
          <a:p>
            <a:pPr lvl="1"/>
            <a:r>
              <a:rPr lang="en-US" dirty="0"/>
              <a:t>but it's </a:t>
            </a:r>
            <a:r>
              <a:rPr lang="en-US" b="1" dirty="0"/>
              <a:t>all text replacement</a:t>
            </a:r>
          </a:p>
          <a:p>
            <a:pPr lvl="0">
              <a:buNone/>
            </a:pPr>
            <a:r>
              <a:rPr lang="en-US" sz="2800" b="1" dirty="0">
                <a:solidFill>
                  <a:srgbClr val="FF0000"/>
                </a:solidFill>
                <a:latin typeface="Consolas" pitchFamily="49" charset="0"/>
                <a:cs typeface="Consolas" pitchFamily="49" charset="0"/>
              </a:rPr>
              <a:t>#define</a:t>
            </a:r>
            <a:r>
              <a:rPr lang="en-US" sz="2800" b="1" dirty="0">
                <a:solidFill>
                  <a:srgbClr val="000000"/>
                </a:solidFill>
                <a:latin typeface="Consolas" pitchFamily="49" charset="0"/>
                <a:cs typeface="Consolas" pitchFamily="49" charset="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latin typeface="Consolas" pitchFamily="49" charset="0"/>
                <a:cs typeface="Consolas" pitchFamily="49" charset="0"/>
              </a:rPr>
              <a:t>streq</a:t>
            </a:r>
            <a:r>
              <a:rPr lang="en-US" sz="2800" b="1" dirty="0">
                <a:solidFill>
                  <a:srgbClr val="000000"/>
                </a:solidFill>
                <a:latin typeface="Consolas" pitchFamily="49" charset="0"/>
                <a:cs typeface="Consolas" pitchFamily="49" charset="0"/>
              </a:rPr>
              <a:t>(</a:t>
            </a:r>
            <a:r>
              <a:rPr lang="en-US" sz="2800" b="1" dirty="0" err="1">
                <a:solidFill>
                  <a:srgbClr val="000000"/>
                </a:solidFill>
                <a:latin typeface="Consolas" pitchFamily="49" charset="0"/>
                <a:cs typeface="Consolas" pitchFamily="49" charset="0"/>
              </a:rPr>
              <a:t>a,b</a:t>
            </a:r>
            <a:r>
              <a:rPr lang="en-US" sz="2800" b="1" dirty="0">
                <a:solidFill>
                  <a:srgbClr val="000000"/>
                </a:solidFill>
                <a:latin typeface="Consolas" pitchFamily="49" charset="0"/>
                <a:cs typeface="Consolas" pitchFamily="49" charset="0"/>
              </a:rPr>
              <a:t>) (</a:t>
            </a:r>
            <a:r>
              <a:rPr lang="en-US" sz="2800" b="1" dirty="0" err="1">
                <a:solidFill>
                  <a:srgbClr val="000000"/>
                </a:solidFill>
                <a:latin typeface="Consolas" pitchFamily="49" charset="0"/>
                <a:cs typeface="Consolas" pitchFamily="49" charset="0"/>
              </a:rPr>
              <a:t>strcmp</a:t>
            </a:r>
            <a:r>
              <a:rPr lang="en-US" sz="2800" b="1" dirty="0">
                <a:solidFill>
                  <a:srgbClr val="000000"/>
                </a:solidFill>
                <a:latin typeface="Consolas" pitchFamily="49" charset="0"/>
                <a:cs typeface="Consolas" pitchFamily="49" charset="0"/>
              </a:rPr>
              <a:t>((a), (b)) == </a:t>
            </a:r>
            <a:r>
              <a:rPr lang="en-US" sz="2800" b="1" dirty="0">
                <a:solidFill>
                  <a:schemeClr val="accent3">
                    <a:lumMod val="75000"/>
                  </a:schemeClr>
                </a:solidFill>
                <a:latin typeface="Consolas" pitchFamily="49" charset="0"/>
                <a:cs typeface="Consolas" pitchFamily="49" charset="0"/>
              </a:rPr>
              <a:t>0</a:t>
            </a:r>
            <a:r>
              <a:rPr lang="en-US" sz="2800" b="1" dirty="0">
                <a:solidFill>
                  <a:srgbClr val="000000"/>
                </a:solidFill>
                <a:latin typeface="Consolas" pitchFamily="49" charset="0"/>
                <a:cs typeface="Consolas" pitchFamily="49" charset="0"/>
              </a:rPr>
              <a:t>)</a:t>
            </a:r>
            <a:endParaRPr lang="en-US" b="1" dirty="0"/>
          </a:p>
          <a:p>
            <a:r>
              <a:rPr lang="en-US" dirty="0"/>
              <a:t>why are there all these parentheses</a:t>
            </a:r>
          </a:p>
          <a:p>
            <a:pPr lvl="1"/>
            <a:r>
              <a:rPr lang="en-US" dirty="0"/>
              <a:t>uh</a:t>
            </a:r>
          </a:p>
          <a:p>
            <a:pPr lvl="2"/>
            <a:r>
              <a:rPr lang="en-US" dirty="0"/>
              <a:t>cause reasons</a:t>
            </a:r>
          </a:p>
          <a:p>
            <a:pPr lvl="3"/>
            <a:r>
              <a:rPr lang="en-US" dirty="0"/>
              <a:t>maybe stay away from making your own macros for now :^)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CS449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2B95B-556F-44BD-91A5-D80C1B9E2BB3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293635"/>
      </p:ext>
    </p:extLst>
  </p:cSld>
  <p:clrMapOvr>
    <a:masterClrMapping/>
  </p:clrMapOvr>
  <p:transition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Multi-file compilation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CS449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2B95B-556F-44BD-91A5-D80C1B9E2BB3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1682370"/>
      </p:ext>
    </p:extLst>
  </p:cSld>
  <p:clrMapOvr>
    <a:masterClrMapping/>
  </p:clrMapOvr>
  <p:transition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Old Ways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495301"/>
            <a:ext cx="8763000" cy="1210805"/>
          </a:xfrm>
        </p:spPr>
        <p:txBody>
          <a:bodyPr/>
          <a:lstStyle/>
          <a:p>
            <a:r>
              <a:rPr lang="en-US" dirty="0"/>
              <a:t>each C source file is compiled </a:t>
            </a:r>
            <a:r>
              <a:rPr lang="en-US" b="1" dirty="0"/>
              <a:t>independently</a:t>
            </a:r>
          </a:p>
          <a:p>
            <a:r>
              <a:rPr lang="en-US" dirty="0"/>
              <a:t>C calls this a </a:t>
            </a:r>
            <a:r>
              <a:rPr lang="en-US" b="1" dirty="0"/>
              <a:t>translation unit:</a:t>
            </a:r>
            <a:r>
              <a:rPr lang="en-US" dirty="0"/>
              <a:t> one source file </a:t>
            </a:r>
            <a:r>
              <a:rPr lang="en-US" dirty="0">
                <a:sym typeface="Wingdings" panose="05000000000000000000" pitchFamily="2" charset="2"/>
              </a:rPr>
              <a:t> </a:t>
            </a:r>
            <a:r>
              <a:rPr lang="en-US" dirty="0"/>
              <a:t>one object file</a:t>
            </a:r>
          </a:p>
          <a:p>
            <a:r>
              <a:rPr lang="en-US" dirty="0"/>
              <a:t>multiple translation units are then </a:t>
            </a:r>
            <a:r>
              <a:rPr lang="en-US" b="1" dirty="0"/>
              <a:t>linked</a:t>
            </a:r>
            <a:r>
              <a:rPr lang="en-US" dirty="0"/>
              <a:t> to make one program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CS449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2B95B-556F-44BD-91A5-D80C1B9E2BB3}" type="slidenum">
              <a:rPr lang="en-US" smtClean="0"/>
              <a:pPr/>
              <a:t>14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1301187" y="1792701"/>
            <a:ext cx="1066800" cy="609600"/>
          </a:xfrm>
          <a:prstGeom prst="rect">
            <a:avLst/>
          </a:prstGeom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err="1">
                <a:solidFill>
                  <a:schemeClr val="tx1"/>
                </a:solidFill>
              </a:rPr>
              <a:t>one.c</a:t>
            </a:r>
            <a:endParaRPr lang="en-US" sz="2000" b="1" dirty="0">
              <a:solidFill>
                <a:schemeClr val="tx1"/>
              </a:solidFill>
            </a:endParaRPr>
          </a:p>
        </p:txBody>
      </p:sp>
      <p:grpSp>
        <p:nvGrpSpPr>
          <p:cNvPr id="32" name="Group 31"/>
          <p:cNvGrpSpPr/>
          <p:nvPr/>
        </p:nvGrpSpPr>
        <p:grpSpPr>
          <a:xfrm>
            <a:off x="2367987" y="1793617"/>
            <a:ext cx="1492170" cy="609600"/>
            <a:chOff x="2063187" y="2553616"/>
            <a:chExt cx="1492170" cy="609600"/>
          </a:xfrm>
        </p:grpSpPr>
        <p:sp>
          <p:nvSpPr>
            <p:cNvPr id="15" name="Rectangle 14"/>
            <p:cNvSpPr/>
            <p:nvPr/>
          </p:nvSpPr>
          <p:spPr>
            <a:xfrm>
              <a:off x="2488557" y="2553616"/>
              <a:ext cx="1066800" cy="609600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b="1" dirty="0" err="1"/>
                <a:t>gcc</a:t>
              </a:r>
              <a:endParaRPr lang="en-US" sz="2000" b="1" dirty="0"/>
            </a:p>
          </p:txBody>
        </p:sp>
        <p:sp>
          <p:nvSpPr>
            <p:cNvPr id="23" name="Arrow: Right 22"/>
            <p:cNvSpPr/>
            <p:nvPr/>
          </p:nvSpPr>
          <p:spPr>
            <a:xfrm>
              <a:off x="2063187" y="2705594"/>
              <a:ext cx="425370" cy="304800"/>
            </a:xfrm>
            <a:prstGeom prst="rightArrow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3" name="Group 32"/>
          <p:cNvGrpSpPr/>
          <p:nvPr/>
        </p:nvGrpSpPr>
        <p:grpSpPr>
          <a:xfrm>
            <a:off x="3857264" y="1790700"/>
            <a:ext cx="1489276" cy="609600"/>
            <a:chOff x="3552464" y="2550699"/>
            <a:chExt cx="1489276" cy="609600"/>
          </a:xfrm>
        </p:grpSpPr>
        <p:sp>
          <p:nvSpPr>
            <p:cNvPr id="18" name="Rectangle 17"/>
            <p:cNvSpPr/>
            <p:nvPr/>
          </p:nvSpPr>
          <p:spPr>
            <a:xfrm>
              <a:off x="3974940" y="2550699"/>
              <a:ext cx="1066800" cy="609600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b="1" dirty="0" err="1"/>
                <a:t>one.o</a:t>
              </a:r>
              <a:endParaRPr lang="en-US" sz="2000" b="1" dirty="0"/>
            </a:p>
          </p:txBody>
        </p:sp>
        <p:sp>
          <p:nvSpPr>
            <p:cNvPr id="26" name="Arrow: Right 25"/>
            <p:cNvSpPr/>
            <p:nvPr/>
          </p:nvSpPr>
          <p:spPr>
            <a:xfrm>
              <a:off x="3552464" y="2711465"/>
              <a:ext cx="425370" cy="304800"/>
            </a:xfrm>
            <a:prstGeom prst="rightArrow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4" name="Group 33"/>
          <p:cNvGrpSpPr/>
          <p:nvPr/>
        </p:nvGrpSpPr>
        <p:grpSpPr>
          <a:xfrm>
            <a:off x="1301187" y="2557041"/>
            <a:ext cx="4045353" cy="612517"/>
            <a:chOff x="996387" y="3317040"/>
            <a:chExt cx="4045353" cy="612517"/>
          </a:xfrm>
        </p:grpSpPr>
        <p:sp>
          <p:nvSpPr>
            <p:cNvPr id="8" name="Rectangle 7"/>
            <p:cNvSpPr/>
            <p:nvPr/>
          </p:nvSpPr>
          <p:spPr>
            <a:xfrm>
              <a:off x="996387" y="3319041"/>
              <a:ext cx="1066800" cy="609600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b="1" dirty="0" err="1">
                  <a:solidFill>
                    <a:schemeClr val="tx1"/>
                  </a:solidFill>
                </a:rPr>
                <a:t>two.c</a:t>
              </a:r>
              <a:endParaRPr lang="en-US" sz="2000" b="1" dirty="0">
                <a:solidFill>
                  <a:schemeClr val="tx1"/>
                </a:solidFill>
              </a:endParaRPr>
            </a:p>
          </p:txBody>
        </p:sp>
        <p:sp>
          <p:nvSpPr>
            <p:cNvPr id="16" name="Rectangle 15"/>
            <p:cNvSpPr/>
            <p:nvPr/>
          </p:nvSpPr>
          <p:spPr>
            <a:xfrm>
              <a:off x="2488557" y="3319957"/>
              <a:ext cx="1066800" cy="609600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b="1" dirty="0" err="1"/>
                <a:t>gcc</a:t>
              </a:r>
              <a:endParaRPr lang="en-US" sz="2000" b="1" dirty="0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3974940" y="3317040"/>
              <a:ext cx="1066800" cy="609600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b="1" dirty="0" err="1"/>
                <a:t>two.o</a:t>
              </a:r>
              <a:endParaRPr lang="en-US" sz="2000" b="1" dirty="0"/>
            </a:p>
          </p:txBody>
        </p:sp>
        <p:sp>
          <p:nvSpPr>
            <p:cNvPr id="24" name="Arrow: Right 23"/>
            <p:cNvSpPr/>
            <p:nvPr/>
          </p:nvSpPr>
          <p:spPr>
            <a:xfrm>
              <a:off x="2051612" y="3469440"/>
              <a:ext cx="425370" cy="304800"/>
            </a:xfrm>
            <a:prstGeom prst="rightArrow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Arrow: Right 27"/>
            <p:cNvSpPr/>
            <p:nvPr/>
          </p:nvSpPr>
          <p:spPr>
            <a:xfrm>
              <a:off x="3549570" y="3469440"/>
              <a:ext cx="425370" cy="304800"/>
            </a:xfrm>
            <a:prstGeom prst="rightArrow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7" name="Group 36"/>
          <p:cNvGrpSpPr/>
          <p:nvPr/>
        </p:nvGrpSpPr>
        <p:grpSpPr>
          <a:xfrm>
            <a:off x="1295400" y="3320679"/>
            <a:ext cx="4045353" cy="612517"/>
            <a:chOff x="990600" y="4080678"/>
            <a:chExt cx="4045353" cy="612517"/>
          </a:xfrm>
        </p:grpSpPr>
        <p:sp>
          <p:nvSpPr>
            <p:cNvPr id="9" name="Rectangle 8"/>
            <p:cNvSpPr/>
            <p:nvPr/>
          </p:nvSpPr>
          <p:spPr>
            <a:xfrm>
              <a:off x="990600" y="4082679"/>
              <a:ext cx="1066800" cy="609600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b="1" dirty="0" err="1">
                  <a:solidFill>
                    <a:schemeClr val="tx1"/>
                  </a:solidFill>
                </a:rPr>
                <a:t>three.c</a:t>
              </a:r>
              <a:endParaRPr lang="en-US" sz="2000" b="1" dirty="0">
                <a:solidFill>
                  <a:schemeClr val="tx1"/>
                </a:solidFill>
              </a:endParaRPr>
            </a:p>
          </p:txBody>
        </p:sp>
        <p:sp>
          <p:nvSpPr>
            <p:cNvPr id="17" name="Rectangle 16"/>
            <p:cNvSpPr/>
            <p:nvPr/>
          </p:nvSpPr>
          <p:spPr>
            <a:xfrm>
              <a:off x="2482770" y="4083595"/>
              <a:ext cx="1066800" cy="609600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b="1" dirty="0" err="1"/>
                <a:t>gcc</a:t>
              </a:r>
              <a:endParaRPr lang="en-US" sz="2000" b="1" dirty="0"/>
            </a:p>
          </p:txBody>
        </p:sp>
        <p:sp>
          <p:nvSpPr>
            <p:cNvPr id="20" name="Rectangle 19"/>
            <p:cNvSpPr/>
            <p:nvPr/>
          </p:nvSpPr>
          <p:spPr>
            <a:xfrm>
              <a:off x="3969153" y="4080678"/>
              <a:ext cx="1066800" cy="609600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b="1" dirty="0" err="1"/>
                <a:t>three.o</a:t>
              </a:r>
              <a:endParaRPr lang="en-US" sz="2000" b="1" dirty="0"/>
            </a:p>
          </p:txBody>
        </p:sp>
        <p:sp>
          <p:nvSpPr>
            <p:cNvPr id="25" name="Arrow: Right 24"/>
            <p:cNvSpPr/>
            <p:nvPr/>
          </p:nvSpPr>
          <p:spPr>
            <a:xfrm>
              <a:off x="2063187" y="4233717"/>
              <a:ext cx="425370" cy="304800"/>
            </a:xfrm>
            <a:prstGeom prst="rightArrow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Arrow: Right 29"/>
            <p:cNvSpPr/>
            <p:nvPr/>
          </p:nvSpPr>
          <p:spPr>
            <a:xfrm>
              <a:off x="3543783" y="4233717"/>
              <a:ext cx="425370" cy="304800"/>
            </a:xfrm>
            <a:prstGeom prst="rightArrow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9" name="Group 38"/>
          <p:cNvGrpSpPr/>
          <p:nvPr/>
        </p:nvGrpSpPr>
        <p:grpSpPr>
          <a:xfrm>
            <a:off x="5340753" y="1790700"/>
            <a:ext cx="1060047" cy="2139579"/>
            <a:chOff x="5035953" y="2550699"/>
            <a:chExt cx="1060047" cy="2139579"/>
          </a:xfrm>
        </p:grpSpPr>
        <p:sp>
          <p:nvSpPr>
            <p:cNvPr id="21" name="Rectangle 20"/>
            <p:cNvSpPr/>
            <p:nvPr/>
          </p:nvSpPr>
          <p:spPr>
            <a:xfrm>
              <a:off x="5455536" y="2550699"/>
              <a:ext cx="640464" cy="2139579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b="1" dirty="0" err="1"/>
                <a:t>ld</a:t>
              </a:r>
              <a:endParaRPr lang="en-US" sz="2000" b="1" dirty="0"/>
            </a:p>
          </p:txBody>
        </p:sp>
        <p:sp>
          <p:nvSpPr>
            <p:cNvPr id="27" name="Arrow: Right 26"/>
            <p:cNvSpPr/>
            <p:nvPr/>
          </p:nvSpPr>
          <p:spPr>
            <a:xfrm>
              <a:off x="5041741" y="2717336"/>
              <a:ext cx="425370" cy="304800"/>
            </a:xfrm>
            <a:prstGeom prst="rightArrow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Arrow: Right 28"/>
            <p:cNvSpPr/>
            <p:nvPr/>
          </p:nvSpPr>
          <p:spPr>
            <a:xfrm>
              <a:off x="5041741" y="3469440"/>
              <a:ext cx="425370" cy="304800"/>
            </a:xfrm>
            <a:prstGeom prst="rightArrow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Arrow: Right 30"/>
            <p:cNvSpPr/>
            <p:nvPr/>
          </p:nvSpPr>
          <p:spPr>
            <a:xfrm>
              <a:off x="5035953" y="4232942"/>
              <a:ext cx="425370" cy="304800"/>
            </a:xfrm>
            <a:prstGeom prst="rightArrow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0" name="Group 39"/>
          <p:cNvGrpSpPr/>
          <p:nvPr/>
        </p:nvGrpSpPr>
        <p:grpSpPr>
          <a:xfrm>
            <a:off x="6389225" y="2555689"/>
            <a:ext cx="1911753" cy="609600"/>
            <a:chOff x="6084425" y="3315688"/>
            <a:chExt cx="1911753" cy="609600"/>
          </a:xfrm>
        </p:grpSpPr>
        <p:sp>
          <p:nvSpPr>
            <p:cNvPr id="22" name="Rectangle 21"/>
            <p:cNvSpPr/>
            <p:nvPr/>
          </p:nvSpPr>
          <p:spPr>
            <a:xfrm>
              <a:off x="6509795" y="3315688"/>
              <a:ext cx="1486383" cy="609600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b="1" dirty="0"/>
                <a:t>executable</a:t>
              </a:r>
            </a:p>
          </p:txBody>
        </p:sp>
        <p:sp>
          <p:nvSpPr>
            <p:cNvPr id="38" name="Arrow: Right 37"/>
            <p:cNvSpPr/>
            <p:nvPr/>
          </p:nvSpPr>
          <p:spPr>
            <a:xfrm>
              <a:off x="6084425" y="3468088"/>
              <a:ext cx="425370" cy="304800"/>
            </a:xfrm>
            <a:prstGeom prst="rightArrow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5" name="TextBox 34"/>
          <p:cNvSpPr txBox="1"/>
          <p:nvPr/>
        </p:nvSpPr>
        <p:spPr>
          <a:xfrm>
            <a:off x="1691895" y="4018995"/>
            <a:ext cx="325815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b="1" dirty="0" err="1"/>
              <a:t>gcc</a:t>
            </a:r>
            <a:r>
              <a:rPr lang="en-US" sz="2200" dirty="0"/>
              <a:t> is run three times.</a:t>
            </a:r>
            <a:endParaRPr lang="en-US" sz="2200" b="1" dirty="0"/>
          </a:p>
        </p:txBody>
      </p:sp>
      <p:sp>
        <p:nvSpPr>
          <p:cNvPr id="36" name="TextBox 35"/>
          <p:cNvSpPr txBox="1"/>
          <p:nvPr/>
        </p:nvSpPr>
        <p:spPr>
          <a:xfrm>
            <a:off x="5080580" y="4014872"/>
            <a:ext cx="199997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b="1" dirty="0" err="1"/>
              <a:t>ld</a:t>
            </a:r>
            <a:r>
              <a:rPr lang="en-US" sz="2200" b="1" dirty="0"/>
              <a:t> </a:t>
            </a:r>
            <a:r>
              <a:rPr lang="en-US" sz="2200" dirty="0"/>
              <a:t>is run once.</a:t>
            </a:r>
            <a:endParaRPr lang="en-US" sz="2200" b="1" dirty="0"/>
          </a:p>
        </p:txBody>
      </p:sp>
      <p:sp>
        <p:nvSpPr>
          <p:cNvPr id="41" name="TextBox 40"/>
          <p:cNvSpPr txBox="1"/>
          <p:nvPr/>
        </p:nvSpPr>
        <p:spPr>
          <a:xfrm>
            <a:off x="904396" y="4570688"/>
            <a:ext cx="6156705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>
                <a:solidFill>
                  <a:srgbClr val="FF0000"/>
                </a:solidFill>
              </a:rPr>
              <a:t>even if you write </a:t>
            </a:r>
            <a:r>
              <a:rPr lang="en-US" sz="2200" b="1" dirty="0" err="1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gcc</a:t>
            </a:r>
            <a:r>
              <a:rPr lang="en-US" sz="2200" b="1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200" b="1" dirty="0" err="1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one.c</a:t>
            </a:r>
            <a:r>
              <a:rPr lang="en-US" sz="2200" b="1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200" b="1" dirty="0" err="1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two.c</a:t>
            </a:r>
            <a:r>
              <a:rPr lang="en-US" sz="2200" b="1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200" b="1" dirty="0" err="1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three.c</a:t>
            </a:r>
            <a:r>
              <a:rPr lang="en-US" sz="2200" dirty="0">
                <a:solidFill>
                  <a:srgbClr val="FF0000"/>
                </a:solidFill>
              </a:rPr>
              <a:t> !</a:t>
            </a:r>
            <a:endParaRPr lang="en-US" sz="22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6867501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35" grpId="0"/>
      <p:bldP spid="36" grpId="0"/>
      <p:bldP spid="41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-304800" y="1340929"/>
            <a:ext cx="9906000" cy="4260301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Never the twain shall meet (until linking, anyway)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495301"/>
            <a:ext cx="8991600" cy="533399"/>
          </a:xfrm>
        </p:spPr>
        <p:txBody>
          <a:bodyPr/>
          <a:lstStyle/>
          <a:p>
            <a:r>
              <a:rPr lang="en-US" dirty="0"/>
              <a:t>each .c file is like its own private island.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CS449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2B95B-556F-44BD-91A5-D80C1B9E2BB3}" type="slidenum">
              <a:rPr lang="en-US" smtClean="0"/>
              <a:pPr/>
              <a:t>15</a:t>
            </a:fld>
            <a:endParaRPr lang="en-US"/>
          </a:p>
        </p:txBody>
      </p:sp>
      <p:grpSp>
        <p:nvGrpSpPr>
          <p:cNvPr id="16" name="Group 15"/>
          <p:cNvGrpSpPr/>
          <p:nvPr/>
        </p:nvGrpSpPr>
        <p:grpSpPr>
          <a:xfrm>
            <a:off x="278423" y="1549702"/>
            <a:ext cx="2883877" cy="3538485"/>
            <a:chOff x="468923" y="1561721"/>
            <a:chExt cx="2883877" cy="3538485"/>
          </a:xfrm>
        </p:grpSpPr>
        <p:grpSp>
          <p:nvGrpSpPr>
            <p:cNvPr id="11" name="Group 10"/>
            <p:cNvGrpSpPr/>
            <p:nvPr/>
          </p:nvGrpSpPr>
          <p:grpSpPr>
            <a:xfrm>
              <a:off x="468923" y="1561721"/>
              <a:ext cx="2883877" cy="3116770"/>
              <a:chOff x="641838" y="1340930"/>
              <a:chExt cx="2883877" cy="3116770"/>
            </a:xfrm>
          </p:grpSpPr>
          <p:sp>
            <p:nvSpPr>
              <p:cNvPr id="6" name="Oval 5"/>
              <p:cNvSpPr/>
              <p:nvPr/>
            </p:nvSpPr>
            <p:spPr>
              <a:xfrm>
                <a:off x="641838" y="2476500"/>
                <a:ext cx="2743200" cy="1981200"/>
              </a:xfrm>
              <a:prstGeom prst="ellipse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lIns="0" tIns="0" rIns="0" bIns="0" rtlCol="0" anchor="ctr"/>
              <a:lstStyle/>
              <a:p>
                <a:pPr algn="ctr"/>
                <a:r>
                  <a:rPr lang="en-US" sz="2400" b="1" dirty="0">
                    <a:solidFill>
                      <a:schemeClr val="tx1"/>
                    </a:solidFill>
                    <a:latin typeface="Consolas" charset="0"/>
                    <a:ea typeface="Consolas" charset="0"/>
                    <a:cs typeface="Consolas" charset="0"/>
                  </a:rPr>
                  <a:t>main()</a:t>
                </a:r>
              </a:p>
              <a:p>
                <a:pPr algn="ctr"/>
                <a:r>
                  <a:rPr lang="en-US" sz="2400" b="1" dirty="0" err="1">
                    <a:solidFill>
                      <a:schemeClr val="tx1"/>
                    </a:solidFill>
                    <a:latin typeface="Consolas" charset="0"/>
                    <a:ea typeface="Consolas" charset="0"/>
                    <a:cs typeface="Consolas" charset="0"/>
                  </a:rPr>
                  <a:t>check_args</a:t>
                </a:r>
                <a:r>
                  <a:rPr lang="en-US" sz="2400" b="1" dirty="0">
                    <a:solidFill>
                      <a:schemeClr val="tx1"/>
                    </a:solidFill>
                    <a:latin typeface="Consolas" charset="0"/>
                    <a:ea typeface="Consolas" charset="0"/>
                    <a:cs typeface="Consolas" charset="0"/>
                  </a:rPr>
                  <a:t>()</a:t>
                </a:r>
              </a:p>
              <a:p>
                <a:pPr algn="ctr"/>
                <a:r>
                  <a:rPr lang="en-US" sz="2400" b="1" dirty="0" err="1">
                    <a:solidFill>
                      <a:schemeClr val="tx1"/>
                    </a:solidFill>
                    <a:latin typeface="Consolas" charset="0"/>
                    <a:ea typeface="Consolas" charset="0"/>
                    <a:cs typeface="Consolas" charset="0"/>
                  </a:rPr>
                  <a:t>print_stuff</a:t>
                </a:r>
                <a:r>
                  <a:rPr lang="en-US" sz="2400" b="1" dirty="0">
                    <a:solidFill>
                      <a:schemeClr val="tx1"/>
                    </a:solidFill>
                    <a:latin typeface="Consolas" charset="0"/>
                    <a:ea typeface="Consolas" charset="0"/>
                    <a:cs typeface="Consolas" charset="0"/>
                  </a:rPr>
                  <a:t>()</a:t>
                </a:r>
              </a:p>
              <a:p>
                <a:pPr algn="ctr"/>
                <a:r>
                  <a:rPr lang="en-US" sz="2400" b="1" dirty="0" err="1">
                    <a:solidFill>
                      <a:schemeClr val="tx1"/>
                    </a:solidFill>
                    <a:latin typeface="Consolas" charset="0"/>
                    <a:ea typeface="Consolas" charset="0"/>
                    <a:cs typeface="Consolas" charset="0"/>
                  </a:rPr>
                  <a:t>ask_name</a:t>
                </a:r>
                <a:r>
                  <a:rPr lang="en-US" sz="2400" b="1" dirty="0">
                    <a:solidFill>
                      <a:schemeClr val="tx1"/>
                    </a:solidFill>
                    <a:latin typeface="Consolas" charset="0"/>
                    <a:ea typeface="Consolas" charset="0"/>
                    <a:cs typeface="Consolas" charset="0"/>
                  </a:rPr>
                  <a:t>()</a:t>
                </a:r>
              </a:p>
            </p:txBody>
          </p:sp>
          <p:pic>
            <p:nvPicPr>
              <p:cNvPr id="1026" name="Picture 2" descr="ttps://openclipart.org/image/300px/svg_to_png/249066/CoconutPalm3.png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914400" y="1340930"/>
                <a:ext cx="706315" cy="1642593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9" name="Picture 2" descr="ttps://openclipart.org/image/300px/svg_to_png/249066/CoconutPalm3.png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819400" y="1821576"/>
                <a:ext cx="706315" cy="1642593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sp>
          <p:nvSpPr>
            <p:cNvPr id="14" name="TextBox 13"/>
            <p:cNvSpPr txBox="1"/>
            <p:nvPr/>
          </p:nvSpPr>
          <p:spPr>
            <a:xfrm>
              <a:off x="1363240" y="4669319"/>
              <a:ext cx="954566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200" b="1"/>
                <a:t>one.c</a:t>
              </a:r>
              <a:endParaRPr lang="en-US" sz="2200" b="1" dirty="0"/>
            </a:p>
          </p:txBody>
        </p:sp>
      </p:grpSp>
      <p:grpSp>
        <p:nvGrpSpPr>
          <p:cNvPr id="13" name="Group 12"/>
          <p:cNvGrpSpPr/>
          <p:nvPr/>
        </p:nvGrpSpPr>
        <p:grpSpPr>
          <a:xfrm>
            <a:off x="6248400" y="762000"/>
            <a:ext cx="2743200" cy="3661613"/>
            <a:chOff x="5715000" y="734563"/>
            <a:chExt cx="2743200" cy="3661613"/>
          </a:xfrm>
        </p:grpSpPr>
        <p:grpSp>
          <p:nvGrpSpPr>
            <p:cNvPr id="12" name="Group 11"/>
            <p:cNvGrpSpPr/>
            <p:nvPr/>
          </p:nvGrpSpPr>
          <p:grpSpPr>
            <a:xfrm>
              <a:off x="5715000" y="734563"/>
              <a:ext cx="2743200" cy="3265937"/>
              <a:chOff x="5715000" y="734563"/>
              <a:chExt cx="2743200" cy="3265937"/>
            </a:xfrm>
          </p:grpSpPr>
          <p:sp>
            <p:nvSpPr>
              <p:cNvPr id="7" name="Oval 6"/>
              <p:cNvSpPr/>
              <p:nvPr/>
            </p:nvSpPr>
            <p:spPr>
              <a:xfrm>
                <a:off x="5715000" y="2019300"/>
                <a:ext cx="2743200" cy="1981200"/>
              </a:xfrm>
              <a:prstGeom prst="ellipse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lIns="0" tIns="0" rIns="0" bIns="0" rtlCol="0" anchor="ctr"/>
              <a:lstStyle/>
              <a:p>
                <a:pPr algn="ctr"/>
                <a:r>
                  <a:rPr lang="en-US" sz="2400" b="1" dirty="0" err="1">
                    <a:solidFill>
                      <a:schemeClr val="tx1"/>
                    </a:solidFill>
                    <a:latin typeface="Consolas" charset="0"/>
                    <a:ea typeface="Consolas" charset="0"/>
                    <a:cs typeface="Consolas" charset="0"/>
                  </a:rPr>
                  <a:t>struct</a:t>
                </a:r>
                <a:r>
                  <a:rPr lang="en-US" sz="2400" b="1" dirty="0">
                    <a:solidFill>
                      <a:schemeClr val="tx1"/>
                    </a:solidFill>
                    <a:latin typeface="Consolas" charset="0"/>
                    <a:ea typeface="Consolas" charset="0"/>
                    <a:cs typeface="Consolas" charset="0"/>
                  </a:rPr>
                  <a:t> User</a:t>
                </a:r>
              </a:p>
              <a:p>
                <a:pPr algn="ctr"/>
                <a:r>
                  <a:rPr lang="en-US" sz="2400" b="1" dirty="0" err="1">
                    <a:solidFill>
                      <a:schemeClr val="tx1"/>
                    </a:solidFill>
                    <a:latin typeface="Consolas" charset="0"/>
                    <a:ea typeface="Consolas" charset="0"/>
                    <a:cs typeface="Consolas" charset="0"/>
                  </a:rPr>
                  <a:t>read_user</a:t>
                </a:r>
                <a:r>
                  <a:rPr lang="en-US" sz="2400" b="1" dirty="0">
                    <a:solidFill>
                      <a:schemeClr val="tx1"/>
                    </a:solidFill>
                    <a:latin typeface="Consolas" charset="0"/>
                    <a:ea typeface="Consolas" charset="0"/>
                    <a:cs typeface="Consolas" charset="0"/>
                  </a:rPr>
                  <a:t>()</a:t>
                </a:r>
              </a:p>
              <a:p>
                <a:pPr algn="ctr"/>
                <a:r>
                  <a:rPr lang="en-US" sz="2400" b="1" dirty="0" err="1">
                    <a:solidFill>
                      <a:schemeClr val="tx1"/>
                    </a:solidFill>
                    <a:latin typeface="Consolas" charset="0"/>
                    <a:ea typeface="Consolas" charset="0"/>
                    <a:cs typeface="Consolas" charset="0"/>
                  </a:rPr>
                  <a:t>write_user</a:t>
                </a:r>
                <a:r>
                  <a:rPr lang="en-US" sz="2400" b="1" dirty="0">
                    <a:solidFill>
                      <a:schemeClr val="tx1"/>
                    </a:solidFill>
                    <a:latin typeface="Consolas" charset="0"/>
                    <a:ea typeface="Consolas" charset="0"/>
                    <a:cs typeface="Consolas" charset="0"/>
                  </a:rPr>
                  <a:t>()</a:t>
                </a:r>
              </a:p>
            </p:txBody>
          </p:sp>
          <p:pic>
            <p:nvPicPr>
              <p:cNvPr id="10" name="Picture 2" descr="ttps://openclipart.org/image/300px/svg_to_png/249066/CoconutPalm3.png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7010400" y="734563"/>
                <a:ext cx="706315" cy="1642593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sp>
          <p:nvSpPr>
            <p:cNvPr id="15" name="TextBox 14"/>
            <p:cNvSpPr txBox="1"/>
            <p:nvPr/>
          </p:nvSpPr>
          <p:spPr>
            <a:xfrm>
              <a:off x="6609317" y="3965289"/>
              <a:ext cx="954566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200" b="1" dirty="0" err="1"/>
                <a:t>two.c</a:t>
              </a:r>
              <a:endParaRPr lang="en-US" sz="2200" b="1" dirty="0"/>
            </a:p>
          </p:txBody>
        </p:sp>
      </p:grpSp>
      <p:sp>
        <p:nvSpPr>
          <p:cNvPr id="18" name="TextBox 17"/>
          <p:cNvSpPr txBox="1"/>
          <p:nvPr/>
        </p:nvSpPr>
        <p:spPr>
          <a:xfrm>
            <a:off x="3408485" y="1615850"/>
            <a:ext cx="26670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/>
              <a:t>even if these files are two parts of the same program</a:t>
            </a:r>
            <a:r>
              <a:rPr lang="mr-IN" sz="2200" dirty="0"/>
              <a:t>…</a:t>
            </a:r>
            <a:endParaRPr lang="en-US" sz="2200" dirty="0"/>
          </a:p>
        </p:txBody>
      </p:sp>
      <p:sp>
        <p:nvSpPr>
          <p:cNvPr id="19" name="TextBox 18"/>
          <p:cNvSpPr txBox="1"/>
          <p:nvPr/>
        </p:nvSpPr>
        <p:spPr>
          <a:xfrm>
            <a:off x="3107615" y="3071614"/>
            <a:ext cx="346123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/>
              <a:t>they </a:t>
            </a:r>
            <a:r>
              <a:rPr lang="en-US" sz="2200" b="1" dirty="0">
                <a:solidFill>
                  <a:srgbClr val="FF0000"/>
                </a:solidFill>
              </a:rPr>
              <a:t>can't see each other's symbols (names).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243376" y="4208169"/>
            <a:ext cx="232599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/>
              <a:t>how can we cross this gap?</a:t>
            </a:r>
          </a:p>
        </p:txBody>
      </p:sp>
    </p:spTree>
    <p:extLst>
      <p:ext uri="{BB962C8B-B14F-4D97-AF65-F5344CB8AC3E}">
        <p14:creationId xmlns:p14="http://schemas.microsoft.com/office/powerpoint/2010/main" val="165006012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19" grpId="0"/>
      <p:bldP spid="20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Headers!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each compilation unit usually has a </a:t>
            </a:r>
            <a:r>
              <a:rPr lang="en-US" b="1" dirty="0"/>
              <a:t>header file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the header is a compilation unit's </a:t>
            </a:r>
            <a:r>
              <a:rPr lang="en-US" b="1" dirty="0"/>
              <a:t>public interface…</a:t>
            </a:r>
          </a:p>
          <a:p>
            <a:pPr lvl="1"/>
            <a:r>
              <a:rPr lang="mr-IN" dirty="0"/>
              <a:t>…</a:t>
            </a:r>
            <a:r>
              <a:rPr lang="en-US" dirty="0"/>
              <a:t>and the source file is its </a:t>
            </a:r>
            <a:r>
              <a:rPr lang="en-US" b="1" dirty="0"/>
              <a:t>private implementation.</a:t>
            </a:r>
            <a:endParaRPr lang="en-US" dirty="0"/>
          </a:p>
          <a:p>
            <a:r>
              <a:rPr lang="en-US" dirty="0"/>
              <a:t>each source file includes its own header.</a:t>
            </a:r>
          </a:p>
          <a:p>
            <a:pPr lvl="1"/>
            <a:r>
              <a:rPr lang="en-US" dirty="0"/>
              <a:t>and they can include headers of </a:t>
            </a:r>
            <a:r>
              <a:rPr lang="en-US" i="1" dirty="0"/>
              <a:t>other</a:t>
            </a:r>
            <a:r>
              <a:rPr lang="en-US" dirty="0"/>
              <a:t> compilation units!</a:t>
            </a:r>
          </a:p>
          <a:p>
            <a:r>
              <a:rPr lang="en-US" dirty="0"/>
              <a:t>each source file can </a:t>
            </a:r>
            <a:r>
              <a:rPr lang="en-US" b="1" dirty="0"/>
              <a:t>only see what other headers expose to it.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CS449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2B95B-556F-44BD-91A5-D80C1B9E2BB3}" type="slidenum">
              <a:rPr lang="en-US" smtClean="0"/>
              <a:pPr/>
              <a:t>16</a:t>
            </a:fld>
            <a:endParaRPr lang="en-US"/>
          </a:p>
        </p:txBody>
      </p:sp>
      <p:cxnSp>
        <p:nvCxnSpPr>
          <p:cNvPr id="19" name="Connector: Curved 18"/>
          <p:cNvCxnSpPr>
            <a:cxnSpLocks/>
          </p:cNvCxnSpPr>
          <p:nvPr/>
        </p:nvCxnSpPr>
        <p:spPr>
          <a:xfrm rot="5400000" flipH="1" flipV="1">
            <a:off x="3219480" y="1221105"/>
            <a:ext cx="572030" cy="1737360"/>
          </a:xfrm>
          <a:prstGeom prst="curvedConnector3">
            <a:avLst>
              <a:gd name="adj1" fmla="val 50000"/>
            </a:avLst>
          </a:prstGeom>
          <a:ln w="381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47" name="Group 46"/>
          <p:cNvGrpSpPr/>
          <p:nvPr/>
        </p:nvGrpSpPr>
        <p:grpSpPr>
          <a:xfrm>
            <a:off x="1905000" y="1028700"/>
            <a:ext cx="1447800" cy="2092862"/>
            <a:chOff x="1905000" y="1028700"/>
            <a:chExt cx="1447800" cy="2092862"/>
          </a:xfrm>
        </p:grpSpPr>
        <p:sp>
          <p:nvSpPr>
            <p:cNvPr id="7" name="Rectangle 6"/>
            <p:cNvSpPr/>
            <p:nvPr/>
          </p:nvSpPr>
          <p:spPr>
            <a:xfrm>
              <a:off x="1905000" y="2361146"/>
              <a:ext cx="1447800" cy="760416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b="1" dirty="0" err="1">
                  <a:solidFill>
                    <a:schemeClr val="tx1"/>
                  </a:solidFill>
                </a:rPr>
                <a:t>one.c</a:t>
              </a:r>
              <a:endParaRPr lang="en-US" sz="2800" b="1" dirty="0">
                <a:solidFill>
                  <a:schemeClr val="tx1"/>
                </a:solidFill>
              </a:endParaRPr>
            </a:p>
          </p:txBody>
        </p:sp>
        <p:sp>
          <p:nvSpPr>
            <p:cNvPr id="10" name="Rectangle 9"/>
            <p:cNvSpPr/>
            <p:nvPr/>
          </p:nvSpPr>
          <p:spPr>
            <a:xfrm>
              <a:off x="1905000" y="1028700"/>
              <a:ext cx="1447800" cy="760416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b="1" dirty="0" err="1">
                  <a:solidFill>
                    <a:schemeClr val="tx1"/>
                  </a:solidFill>
                </a:rPr>
                <a:t>one.h</a:t>
              </a:r>
              <a:endParaRPr lang="en-US" sz="2800" b="1" dirty="0">
                <a:solidFill>
                  <a:schemeClr val="tx1"/>
                </a:solidFill>
              </a:endParaRPr>
            </a:p>
          </p:txBody>
        </p:sp>
      </p:grpSp>
      <p:cxnSp>
        <p:nvCxnSpPr>
          <p:cNvPr id="30" name="Straight Arrow Connector 29"/>
          <p:cNvCxnSpPr>
            <a:cxnSpLocks/>
            <a:stCxn id="7" idx="0"/>
            <a:endCxn id="10" idx="2"/>
          </p:cNvCxnSpPr>
          <p:nvPr/>
        </p:nvCxnSpPr>
        <p:spPr>
          <a:xfrm flipV="1">
            <a:off x="2628900" y="1789116"/>
            <a:ext cx="0" cy="57203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48" name="Group 47"/>
          <p:cNvGrpSpPr/>
          <p:nvPr/>
        </p:nvGrpSpPr>
        <p:grpSpPr>
          <a:xfrm>
            <a:off x="3848100" y="1028700"/>
            <a:ext cx="1447800" cy="2092862"/>
            <a:chOff x="3848100" y="1028700"/>
            <a:chExt cx="1447800" cy="2092862"/>
          </a:xfrm>
        </p:grpSpPr>
        <p:sp>
          <p:nvSpPr>
            <p:cNvPr id="8" name="Rectangle 7"/>
            <p:cNvSpPr/>
            <p:nvPr/>
          </p:nvSpPr>
          <p:spPr>
            <a:xfrm>
              <a:off x="3848100" y="2361146"/>
              <a:ext cx="1447800" cy="760416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b="1" dirty="0" err="1">
                  <a:solidFill>
                    <a:schemeClr val="tx1"/>
                  </a:solidFill>
                </a:rPr>
                <a:t>two.c</a:t>
              </a:r>
              <a:endParaRPr lang="en-US" sz="2800" b="1" dirty="0">
                <a:solidFill>
                  <a:schemeClr val="tx1"/>
                </a:solidFill>
              </a:endParaRPr>
            </a:p>
          </p:txBody>
        </p:sp>
        <p:sp>
          <p:nvSpPr>
            <p:cNvPr id="11" name="Rectangle 10"/>
            <p:cNvSpPr/>
            <p:nvPr/>
          </p:nvSpPr>
          <p:spPr>
            <a:xfrm>
              <a:off x="3848100" y="1028700"/>
              <a:ext cx="1447800" cy="760416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b="1" dirty="0" err="1">
                  <a:solidFill>
                    <a:schemeClr val="tx1"/>
                  </a:solidFill>
                </a:rPr>
                <a:t>two.h</a:t>
              </a:r>
              <a:endParaRPr lang="en-US" sz="2800" b="1" dirty="0">
                <a:solidFill>
                  <a:schemeClr val="tx1"/>
                </a:solidFill>
              </a:endParaRPr>
            </a:p>
          </p:txBody>
        </p:sp>
      </p:grpSp>
      <p:cxnSp>
        <p:nvCxnSpPr>
          <p:cNvPr id="31" name="Straight Arrow Connector 30"/>
          <p:cNvCxnSpPr>
            <a:cxnSpLocks/>
            <a:stCxn id="8" idx="0"/>
            <a:endCxn id="11" idx="2"/>
          </p:cNvCxnSpPr>
          <p:nvPr/>
        </p:nvCxnSpPr>
        <p:spPr>
          <a:xfrm flipV="1">
            <a:off x="4572000" y="1789116"/>
            <a:ext cx="0" cy="57203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49" name="Group 48"/>
          <p:cNvGrpSpPr/>
          <p:nvPr/>
        </p:nvGrpSpPr>
        <p:grpSpPr>
          <a:xfrm>
            <a:off x="5797062" y="1028700"/>
            <a:ext cx="1447800" cy="2092862"/>
            <a:chOff x="5797062" y="1028700"/>
            <a:chExt cx="1447800" cy="2092862"/>
          </a:xfrm>
        </p:grpSpPr>
        <p:sp>
          <p:nvSpPr>
            <p:cNvPr id="9" name="Rectangle 8"/>
            <p:cNvSpPr/>
            <p:nvPr/>
          </p:nvSpPr>
          <p:spPr>
            <a:xfrm>
              <a:off x="5797062" y="2361146"/>
              <a:ext cx="1447800" cy="760416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b="1" dirty="0" err="1">
                  <a:solidFill>
                    <a:schemeClr val="tx1"/>
                  </a:solidFill>
                </a:rPr>
                <a:t>three.c</a:t>
              </a:r>
              <a:endParaRPr lang="en-US" sz="2800" b="1" dirty="0">
                <a:solidFill>
                  <a:schemeClr val="tx1"/>
                </a:solidFill>
              </a:endParaRPr>
            </a:p>
          </p:txBody>
        </p:sp>
        <p:sp>
          <p:nvSpPr>
            <p:cNvPr id="12" name="Rectangle 11"/>
            <p:cNvSpPr/>
            <p:nvPr/>
          </p:nvSpPr>
          <p:spPr>
            <a:xfrm>
              <a:off x="5797062" y="1028700"/>
              <a:ext cx="1447800" cy="760416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b="1" dirty="0" err="1">
                  <a:solidFill>
                    <a:schemeClr val="tx1"/>
                  </a:solidFill>
                </a:rPr>
                <a:t>three.h</a:t>
              </a:r>
              <a:endParaRPr lang="en-US" sz="2800" b="1" dirty="0">
                <a:solidFill>
                  <a:schemeClr val="tx1"/>
                </a:solidFill>
              </a:endParaRPr>
            </a:p>
          </p:txBody>
        </p:sp>
      </p:grpSp>
      <p:cxnSp>
        <p:nvCxnSpPr>
          <p:cNvPr id="34" name="Straight Arrow Connector 33"/>
          <p:cNvCxnSpPr>
            <a:cxnSpLocks/>
            <a:stCxn id="9" idx="0"/>
            <a:endCxn id="12" idx="2"/>
          </p:cNvCxnSpPr>
          <p:nvPr/>
        </p:nvCxnSpPr>
        <p:spPr>
          <a:xfrm flipV="1">
            <a:off x="6520962" y="1789116"/>
            <a:ext cx="0" cy="57203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0" name="Connector: Curved 39"/>
          <p:cNvCxnSpPr>
            <a:cxnSpLocks/>
          </p:cNvCxnSpPr>
          <p:nvPr/>
        </p:nvCxnSpPr>
        <p:spPr>
          <a:xfrm rot="16200000" flipV="1">
            <a:off x="5363217" y="1206451"/>
            <a:ext cx="572030" cy="1737360"/>
          </a:xfrm>
          <a:prstGeom prst="curvedConnector3">
            <a:avLst>
              <a:gd name="adj1" fmla="val 50000"/>
            </a:avLst>
          </a:prstGeom>
          <a:ln w="381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56" name="Group 55"/>
          <p:cNvGrpSpPr/>
          <p:nvPr/>
        </p:nvGrpSpPr>
        <p:grpSpPr>
          <a:xfrm>
            <a:off x="7467600" y="952500"/>
            <a:ext cx="1365738" cy="990600"/>
            <a:chOff x="7467600" y="952500"/>
            <a:chExt cx="1365738" cy="990600"/>
          </a:xfrm>
        </p:grpSpPr>
        <p:sp>
          <p:nvSpPr>
            <p:cNvPr id="50" name="Right Brace 49"/>
            <p:cNvSpPr/>
            <p:nvPr/>
          </p:nvSpPr>
          <p:spPr>
            <a:xfrm>
              <a:off x="7467600" y="952500"/>
              <a:ext cx="228600" cy="990600"/>
            </a:xfrm>
            <a:prstGeom prst="rightBrace">
              <a:avLst/>
            </a:prstGeom>
            <a:ln w="3810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TextBox 53"/>
            <p:cNvSpPr txBox="1"/>
            <p:nvPr/>
          </p:nvSpPr>
          <p:spPr>
            <a:xfrm>
              <a:off x="7690338" y="1216967"/>
              <a:ext cx="11430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dirty="0">
                  <a:solidFill>
                    <a:srgbClr val="00B050"/>
                  </a:solidFill>
                </a:rPr>
                <a:t>public</a:t>
              </a:r>
            </a:p>
          </p:txBody>
        </p:sp>
      </p:grpSp>
      <p:grpSp>
        <p:nvGrpSpPr>
          <p:cNvPr id="57" name="Group 56"/>
          <p:cNvGrpSpPr/>
          <p:nvPr/>
        </p:nvGrpSpPr>
        <p:grpSpPr>
          <a:xfrm>
            <a:off x="7467600" y="2134922"/>
            <a:ext cx="1455712" cy="990600"/>
            <a:chOff x="7467600" y="2134922"/>
            <a:chExt cx="1455712" cy="990600"/>
          </a:xfrm>
        </p:grpSpPr>
        <p:sp>
          <p:nvSpPr>
            <p:cNvPr id="51" name="Right Brace 50"/>
            <p:cNvSpPr/>
            <p:nvPr/>
          </p:nvSpPr>
          <p:spPr>
            <a:xfrm>
              <a:off x="7467600" y="2134922"/>
              <a:ext cx="228600" cy="990600"/>
            </a:xfrm>
            <a:prstGeom prst="rightBrac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TextBox 54"/>
            <p:cNvSpPr txBox="1"/>
            <p:nvPr/>
          </p:nvSpPr>
          <p:spPr>
            <a:xfrm>
              <a:off x="7690337" y="2359272"/>
              <a:ext cx="1232975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dirty="0">
                  <a:solidFill>
                    <a:srgbClr val="FF0000"/>
                  </a:solidFill>
                </a:rPr>
                <a:t>private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7027894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 bldLvl="5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#pragma once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if you </a:t>
            </a:r>
            <a:r>
              <a:rPr lang="en-US" dirty="0" err="1"/>
              <a:t>wanna</a:t>
            </a:r>
            <a:r>
              <a:rPr lang="en-US" dirty="0"/>
              <a:t> write </a:t>
            </a:r>
            <a:r>
              <a:rPr lang="en-US" b="1" dirty="0" err="1"/>
              <a:t>users.h</a:t>
            </a:r>
            <a:r>
              <a:rPr lang="en-US" dirty="0"/>
              <a:t>, it would look like:</a:t>
            </a:r>
          </a:p>
          <a:p>
            <a:pPr marL="0" indent="0">
              <a:buNone/>
            </a:pPr>
            <a:endParaRPr lang="en-US" sz="2400" b="1" dirty="0"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sz="2400" b="1" dirty="0">
                <a:latin typeface="Consolas" panose="020B0609020204030204" pitchFamily="49" charset="0"/>
              </a:rPr>
              <a:t>	</a:t>
            </a:r>
            <a:r>
              <a:rPr lang="en-US" sz="2400" b="1" dirty="0">
                <a:solidFill>
                  <a:srgbClr val="FF0000"/>
                </a:solidFill>
                <a:latin typeface="Consolas" panose="020B0609020204030204" pitchFamily="49" charset="0"/>
              </a:rPr>
              <a:t>#pragma once</a:t>
            </a:r>
            <a:endParaRPr lang="en-US" sz="2400" b="1" dirty="0"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sz="2400" i="1" dirty="0">
                <a:solidFill>
                  <a:schemeClr val="accent3">
                    <a:lumMod val="50000"/>
                  </a:schemeClr>
                </a:solidFill>
                <a:latin typeface="Consolas" panose="020B0609020204030204" pitchFamily="49" charset="0"/>
              </a:rPr>
              <a:t>	// prototypes, structures, etc.</a:t>
            </a:r>
          </a:p>
          <a:p>
            <a:endParaRPr lang="en-US" dirty="0"/>
          </a:p>
          <a:p>
            <a:r>
              <a:rPr lang="en-US" dirty="0"/>
              <a:t>since </a:t>
            </a:r>
            <a:r>
              <a:rPr lang="en-US" b="1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#include</a:t>
            </a:r>
            <a:r>
              <a:rPr lang="en-US" dirty="0"/>
              <a:t> just </a:t>
            </a:r>
            <a:r>
              <a:rPr lang="en-US" b="1" dirty="0"/>
              <a:t>copies and pastes text…</a:t>
            </a:r>
          </a:p>
          <a:p>
            <a:pPr lvl="1"/>
            <a:r>
              <a:rPr lang="en-US" dirty="0"/>
              <a:t>if you </a:t>
            </a:r>
            <a:r>
              <a:rPr lang="en-US" b="1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#include</a:t>
            </a:r>
            <a:r>
              <a:rPr lang="en-US" dirty="0"/>
              <a:t> the </a:t>
            </a:r>
            <a:r>
              <a:rPr lang="en-US" b="1" dirty="0"/>
              <a:t>same file twice</a:t>
            </a:r>
            <a:r>
              <a:rPr lang="en-US" dirty="0"/>
              <a:t>, you will get all kinds of duplicate definition errors!</a:t>
            </a:r>
          </a:p>
          <a:p>
            <a:pPr lvl="1"/>
            <a:r>
              <a:rPr lang="en-US" dirty="0"/>
              <a:t>this typically happens in nested includes</a:t>
            </a:r>
          </a:p>
          <a:p>
            <a:pPr lvl="2"/>
            <a:r>
              <a:rPr lang="en-US" dirty="0"/>
              <a:t>e.g. </a:t>
            </a:r>
            <a:r>
              <a:rPr lang="en-US" b="1" dirty="0" err="1">
                <a:latin typeface="Consolas" panose="020B0609020204030204" pitchFamily="49" charset="0"/>
                <a:cs typeface="Consolas" panose="020B0609020204030204" pitchFamily="49" charset="0"/>
              </a:rPr>
              <a:t>a.c</a:t>
            </a:r>
            <a:r>
              <a:rPr lang="en-US" dirty="0"/>
              <a:t> includes </a:t>
            </a:r>
            <a:r>
              <a:rPr lang="en-US" b="1" dirty="0" err="1">
                <a:latin typeface="Consolas" panose="020B0609020204030204" pitchFamily="49" charset="0"/>
                <a:cs typeface="Consolas" panose="020B0609020204030204" pitchFamily="49" charset="0"/>
              </a:rPr>
              <a:t>b.h</a:t>
            </a:r>
            <a:r>
              <a:rPr lang="en-US" dirty="0"/>
              <a:t> and </a:t>
            </a:r>
            <a:r>
              <a:rPr lang="en-US" b="1" dirty="0" err="1">
                <a:latin typeface="Consolas" panose="020B0609020204030204" pitchFamily="49" charset="0"/>
                <a:cs typeface="Consolas" panose="020B0609020204030204" pitchFamily="49" charset="0"/>
              </a:rPr>
              <a:t>c.h</a:t>
            </a:r>
            <a:r>
              <a:rPr lang="en-US" dirty="0"/>
              <a:t>, and </a:t>
            </a:r>
            <a:r>
              <a:rPr lang="en-US" b="1" dirty="0" err="1">
                <a:latin typeface="Consolas" panose="020B0609020204030204" pitchFamily="49" charset="0"/>
                <a:cs typeface="Consolas" panose="020B0609020204030204" pitchFamily="49" charset="0"/>
              </a:rPr>
              <a:t>b.h</a:t>
            </a:r>
            <a:r>
              <a:rPr lang="en-US" dirty="0"/>
              <a:t> includes </a:t>
            </a:r>
            <a:r>
              <a:rPr lang="en-US" b="1" dirty="0" err="1">
                <a:latin typeface="Consolas" panose="020B0609020204030204" pitchFamily="49" charset="0"/>
                <a:cs typeface="Consolas" panose="020B0609020204030204" pitchFamily="49" charset="0"/>
              </a:rPr>
              <a:t>c.h</a:t>
            </a:r>
            <a:r>
              <a:rPr lang="en-US" dirty="0"/>
              <a:t> too</a:t>
            </a:r>
          </a:p>
          <a:p>
            <a:r>
              <a:rPr lang="en-US" b="1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#pragma once</a:t>
            </a:r>
            <a:r>
              <a:rPr lang="en-US" dirty="0"/>
              <a:t> tells the preprocessor, “if this file is included more than once, don’t copy and paste anything after the first time.”</a:t>
            </a:r>
          </a:p>
          <a:p>
            <a:pPr lvl="1"/>
            <a:r>
              <a:rPr lang="en-US" dirty="0"/>
              <a:t>this is technically nonstandard C but everything supports it, so.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CS449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2B95B-556F-44BD-91A5-D80C1B9E2BB3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0680726"/>
      </p:ext>
    </p:extLst>
  </p:cSld>
  <p:clrMapOvr>
    <a:masterClrMapping/>
  </p:clrMapOvr>
  <p:transition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Header dos and don'ts</a:t>
            </a:r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idx="1"/>
          </p:nvPr>
        </p:nvGraphicFramePr>
        <p:xfrm>
          <a:off x="228600" y="820420"/>
          <a:ext cx="4343400" cy="384048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4343400">
                  <a:extLst>
                    <a:ext uri="{9D8B030D-6E8A-4147-A177-3AD203B41FA5}">
                      <a16:colId xmlns:a16="http://schemas.microsoft.com/office/drawing/2014/main" val="270902291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Put this in the header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181741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sz="2400" dirty="0"/>
                    </a:p>
                    <a:p>
                      <a:pPr algn="ctr"/>
                      <a:endParaRPr lang="en-US" sz="2400" dirty="0"/>
                    </a:p>
                    <a:p>
                      <a:pPr algn="ctr"/>
                      <a:endParaRPr lang="en-US" sz="2400" dirty="0"/>
                    </a:p>
                    <a:p>
                      <a:pPr algn="ctr"/>
                      <a:endParaRPr lang="en-US" sz="2400" dirty="0"/>
                    </a:p>
                    <a:p>
                      <a:pPr algn="ctr"/>
                      <a:endParaRPr lang="en-US" sz="2400" dirty="0"/>
                    </a:p>
                    <a:p>
                      <a:pPr algn="ctr"/>
                      <a:endParaRPr lang="en-US" sz="2400" dirty="0"/>
                    </a:p>
                    <a:p>
                      <a:pPr algn="ctr"/>
                      <a:endParaRPr lang="en-US" sz="2400" dirty="0"/>
                    </a:p>
                    <a:p>
                      <a:pPr algn="ctr"/>
                      <a:endParaRPr lang="en-US" sz="2400" dirty="0"/>
                    </a:p>
                    <a:p>
                      <a:pPr algn="ctr"/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18134915"/>
                  </a:ext>
                </a:extLst>
              </a:tr>
            </a:tbl>
          </a:graphicData>
        </a:graphic>
      </p:graphicFrame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CS449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2B95B-556F-44BD-91A5-D80C1B9E2BB3}" type="slidenum">
              <a:rPr lang="en-US" smtClean="0"/>
              <a:pPr/>
              <a:t>18</a:t>
            </a:fld>
            <a:endParaRPr lang="en-US"/>
          </a:p>
        </p:txBody>
      </p:sp>
      <p:graphicFrame>
        <p:nvGraphicFramePr>
          <p:cNvPr id="9" name="Content Placeholder 7"/>
          <p:cNvGraphicFramePr>
            <a:graphicFrameLocks/>
          </p:cNvGraphicFramePr>
          <p:nvPr/>
        </p:nvGraphicFramePr>
        <p:xfrm>
          <a:off x="4572000" y="820420"/>
          <a:ext cx="4343400" cy="384048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4343400">
                  <a:extLst>
                    <a:ext uri="{9D8B030D-6E8A-4147-A177-3AD203B41FA5}">
                      <a16:colId xmlns:a16="http://schemas.microsoft.com/office/drawing/2014/main" val="270902291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Don't put this in the header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181741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sz="2400" dirty="0"/>
                    </a:p>
                    <a:p>
                      <a:pPr algn="ctr"/>
                      <a:endParaRPr lang="en-US" sz="2400" dirty="0"/>
                    </a:p>
                    <a:p>
                      <a:pPr algn="ctr"/>
                      <a:endParaRPr lang="en-US" sz="2400" dirty="0"/>
                    </a:p>
                    <a:p>
                      <a:pPr algn="ctr"/>
                      <a:endParaRPr lang="en-US" sz="2400" dirty="0"/>
                    </a:p>
                    <a:p>
                      <a:pPr algn="ctr"/>
                      <a:endParaRPr lang="en-US" sz="2400" dirty="0"/>
                    </a:p>
                    <a:p>
                      <a:pPr algn="ctr"/>
                      <a:endParaRPr lang="en-US" sz="2400" dirty="0"/>
                    </a:p>
                    <a:p>
                      <a:pPr algn="ctr"/>
                      <a:endParaRPr lang="en-US" sz="2400" dirty="0"/>
                    </a:p>
                    <a:p>
                      <a:pPr algn="ctr"/>
                      <a:endParaRPr lang="en-US" sz="2400" dirty="0"/>
                    </a:p>
                    <a:p>
                      <a:pPr algn="ctr"/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18134915"/>
                  </a:ext>
                </a:extLst>
              </a:tr>
            </a:tbl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228600" y="1257300"/>
            <a:ext cx="4343400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SzPct val="100000"/>
              <a:buFont typeface="Courier New" panose="02070309020205020404" pitchFamily="49" charset="0"/>
              <a:buChar char="o"/>
            </a:pPr>
            <a:r>
              <a:rPr lang="en-US" sz="2200" b="1" dirty="0"/>
              <a:t>public</a:t>
            </a:r>
            <a:r>
              <a:rPr lang="en-US" sz="2200" dirty="0"/>
              <a:t> function prototypes</a:t>
            </a:r>
          </a:p>
          <a:p>
            <a:pPr marL="342900" indent="-342900">
              <a:buSzPct val="100000"/>
              <a:buFont typeface="Courier New" panose="02070309020205020404" pitchFamily="49" charset="0"/>
              <a:buChar char="o"/>
            </a:pPr>
            <a:r>
              <a:rPr lang="en-US" sz="2200" dirty="0"/>
              <a:t>public </a:t>
            </a:r>
            <a:r>
              <a:rPr lang="en-US" sz="2200" b="1" dirty="0"/>
              <a:t>structs</a:t>
            </a:r>
          </a:p>
          <a:p>
            <a:pPr marL="342900" indent="-342900">
              <a:buSzPct val="100000"/>
              <a:buFont typeface="Courier New" panose="02070309020205020404" pitchFamily="49" charset="0"/>
              <a:buChar char="o"/>
            </a:pPr>
            <a:r>
              <a:rPr lang="en-US" sz="2200" dirty="0"/>
              <a:t>public </a:t>
            </a:r>
            <a:r>
              <a:rPr lang="en-US" sz="2200" b="1" dirty="0" err="1"/>
              <a:t>enums</a:t>
            </a:r>
            <a:endParaRPr lang="en-US" sz="2200" b="1" dirty="0"/>
          </a:p>
          <a:p>
            <a:pPr marL="342900" indent="-342900">
              <a:buSzPct val="100000"/>
              <a:buFont typeface="Courier New" panose="02070309020205020404" pitchFamily="49" charset="0"/>
              <a:buChar char="o"/>
            </a:pPr>
            <a:r>
              <a:rPr lang="en-US" sz="2200" dirty="0"/>
              <a:t>public </a:t>
            </a:r>
            <a:r>
              <a:rPr lang="en-US" sz="2200" b="1" dirty="0"/>
              <a:t>typedefs</a:t>
            </a:r>
            <a:endParaRPr lang="en-US" sz="2200" dirty="0"/>
          </a:p>
          <a:p>
            <a:pPr marL="342900" indent="-342900">
              <a:buSzPct val="100000"/>
              <a:buFont typeface="Courier New" panose="02070309020205020404" pitchFamily="49" charset="0"/>
              <a:buChar char="o"/>
            </a:pPr>
            <a:r>
              <a:rPr lang="en-US" sz="2200" dirty="0"/>
              <a:t>public </a:t>
            </a:r>
            <a:r>
              <a:rPr lang="en-US" sz="2200" b="1" dirty="0">
                <a:latin typeface="Consolas" panose="020B0609020204030204" pitchFamily="49" charset="0"/>
              </a:rPr>
              <a:t>#define</a:t>
            </a:r>
            <a:r>
              <a:rPr lang="en-US" sz="2200" dirty="0"/>
              <a:t>s (constants, macros)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572000" y="1257300"/>
            <a:ext cx="4343400" cy="24622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SzPct val="100000"/>
              <a:buFont typeface="Courier New" panose="02070309020205020404" pitchFamily="49" charset="0"/>
              <a:buChar char="o"/>
            </a:pPr>
            <a:r>
              <a:rPr lang="en-US" sz="2200" dirty="0"/>
              <a:t>any code. ever.</a:t>
            </a:r>
          </a:p>
          <a:p>
            <a:pPr marL="342900" indent="-342900">
              <a:buSzPct val="100000"/>
              <a:buFont typeface="Courier New" panose="02070309020205020404" pitchFamily="49" charset="0"/>
              <a:buChar char="o"/>
            </a:pPr>
            <a:r>
              <a:rPr lang="en-US" sz="2200" b="1" dirty="0"/>
              <a:t>private </a:t>
            </a:r>
            <a:r>
              <a:rPr lang="en-US" sz="2200" dirty="0"/>
              <a:t>function prototypes</a:t>
            </a:r>
          </a:p>
          <a:p>
            <a:pPr marL="342900" indent="-342900">
              <a:buSzPct val="100000"/>
              <a:buFont typeface="Courier New" panose="02070309020205020404" pitchFamily="49" charset="0"/>
              <a:buChar char="o"/>
            </a:pPr>
            <a:r>
              <a:rPr lang="en-US" sz="2200" b="1" dirty="0"/>
              <a:t>variables</a:t>
            </a:r>
            <a:r>
              <a:rPr lang="en-US" sz="2200" dirty="0"/>
              <a:t> (ever!)</a:t>
            </a:r>
          </a:p>
          <a:p>
            <a:pPr marL="342900" indent="-342900">
              <a:buSzPct val="100000"/>
              <a:buFont typeface="Courier New" panose="02070309020205020404" pitchFamily="49" charset="0"/>
              <a:buChar char="o"/>
            </a:pPr>
            <a:r>
              <a:rPr lang="en-US" sz="2200" dirty="0"/>
              <a:t>anything else that you want to be private to the .c file</a:t>
            </a:r>
          </a:p>
          <a:p>
            <a:pPr>
              <a:buSzPct val="100000"/>
            </a:pPr>
            <a:endParaRPr lang="en-US" sz="2200" dirty="0"/>
          </a:p>
          <a:p>
            <a:pPr>
              <a:buSzPct val="100000"/>
            </a:pPr>
            <a:r>
              <a:rPr lang="en-US" sz="2200" dirty="0"/>
              <a:t>all this stuff </a:t>
            </a:r>
            <a:r>
              <a:rPr lang="en-US" sz="2200" b="1" dirty="0"/>
              <a:t>goes in the .c file.</a:t>
            </a:r>
          </a:p>
        </p:txBody>
      </p:sp>
    </p:spTree>
    <p:extLst>
      <p:ext uri="{BB962C8B-B14F-4D97-AF65-F5344CB8AC3E}">
        <p14:creationId xmlns:p14="http://schemas.microsoft.com/office/powerpoint/2010/main" val="366801797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uiExpand="1" build="p"/>
      <p:bldP spid="11" grpId="0" uiExpand="1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The compiler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CS449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2B95B-556F-44BD-91A5-D80C1B9E2BB3}" type="slidenum">
              <a:rPr lang="en-US" smtClean="0"/>
              <a:pPr/>
              <a:t>19</a:t>
            </a:fld>
            <a:endParaRPr lang="en-US"/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Class announcements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ah sorry (not sorry) about lab5/proj2 delay</a:t>
            </a:r>
          </a:p>
          <a:p>
            <a:pPr lvl="1"/>
            <a:r>
              <a:rPr lang="en-US" dirty="0"/>
              <a:t>have been grading exams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CS449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2B95B-556F-44BD-91A5-D80C1B9E2BB3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  <p:transition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does a compiler work?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495302"/>
            <a:ext cx="8763000" cy="503766"/>
          </a:xfrm>
        </p:spPr>
        <p:txBody>
          <a:bodyPr/>
          <a:lstStyle/>
          <a:p>
            <a:r>
              <a:rPr lang="en-US" dirty="0"/>
              <a:t>it's, uh, complicated.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CS449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2B95B-556F-44BD-91A5-D80C1B9E2BB3}" type="slidenum">
              <a:rPr lang="en-US" smtClean="0"/>
              <a:pPr/>
              <a:t>20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275166" y="999067"/>
            <a:ext cx="4631268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defTabSz="822960">
              <a:buSzPct val="100000"/>
            </a:pPr>
            <a:r>
              <a:rPr lang="en-US" sz="1800" b="1" dirty="0" err="1">
                <a:solidFill>
                  <a:srgbClr val="FF0000"/>
                </a:solidFill>
                <a:latin typeface="Consolas" charset="0"/>
                <a:ea typeface="Consolas" charset="0"/>
                <a:cs typeface="Consolas" charset="0"/>
              </a:rPr>
              <a:t>int</a:t>
            </a:r>
            <a:r>
              <a:rPr lang="en-US" sz="1800" b="1" dirty="0">
                <a:solidFill>
                  <a:srgbClr val="000000"/>
                </a:solidFill>
                <a:latin typeface="Consolas" charset="0"/>
                <a:ea typeface="Consolas" charset="0"/>
                <a:cs typeface="Consolas" charset="0"/>
              </a:rPr>
              <a:t> main(</a:t>
            </a:r>
            <a:r>
              <a:rPr lang="en-US" sz="1800" b="1" dirty="0" err="1">
                <a:solidFill>
                  <a:srgbClr val="FF0000"/>
                </a:solidFill>
                <a:latin typeface="Consolas" charset="0"/>
                <a:ea typeface="Consolas" charset="0"/>
                <a:cs typeface="Consolas" charset="0"/>
              </a:rPr>
              <a:t>int</a:t>
            </a:r>
            <a:r>
              <a:rPr lang="en-US" sz="1800" b="1" dirty="0">
                <a:solidFill>
                  <a:srgbClr val="000000"/>
                </a:solidFill>
                <a:latin typeface="Consolas" charset="0"/>
                <a:ea typeface="Consolas" charset="0"/>
                <a:cs typeface="Consolas" charset="0"/>
              </a:rPr>
              <a:t> </a:t>
            </a:r>
            <a:r>
              <a:rPr lang="en-US" sz="1800" b="1" dirty="0" err="1">
                <a:solidFill>
                  <a:srgbClr val="000000"/>
                </a:solidFill>
                <a:latin typeface="Consolas" charset="0"/>
                <a:ea typeface="Consolas" charset="0"/>
                <a:cs typeface="Consolas" charset="0"/>
              </a:rPr>
              <a:t>argc</a:t>
            </a:r>
            <a:r>
              <a:rPr lang="en-US" sz="1800" b="1" dirty="0">
                <a:solidFill>
                  <a:srgbClr val="000000"/>
                </a:solidFill>
                <a:latin typeface="Consolas" charset="0"/>
                <a:ea typeface="Consolas" charset="0"/>
                <a:cs typeface="Consolas" charset="0"/>
              </a:rPr>
              <a:t>, </a:t>
            </a:r>
            <a:r>
              <a:rPr lang="en-US" sz="1800" b="1" dirty="0">
                <a:solidFill>
                  <a:srgbClr val="FF0000"/>
                </a:solidFill>
                <a:latin typeface="Consolas" charset="0"/>
                <a:ea typeface="Consolas" charset="0"/>
                <a:cs typeface="Consolas" charset="0"/>
              </a:rPr>
              <a:t>char</a:t>
            </a:r>
            <a:r>
              <a:rPr lang="en-US" sz="1800" b="1" dirty="0">
                <a:solidFill>
                  <a:srgbClr val="000000"/>
                </a:solidFill>
                <a:latin typeface="Consolas" charset="0"/>
                <a:ea typeface="Consolas" charset="0"/>
                <a:cs typeface="Consolas" charset="0"/>
              </a:rPr>
              <a:t>** </a:t>
            </a:r>
            <a:r>
              <a:rPr lang="en-US" sz="1800" b="1" dirty="0" err="1">
                <a:solidFill>
                  <a:srgbClr val="000000"/>
                </a:solidFill>
                <a:latin typeface="Consolas" charset="0"/>
                <a:ea typeface="Consolas" charset="0"/>
                <a:cs typeface="Consolas" charset="0"/>
              </a:rPr>
              <a:t>argv</a:t>
            </a:r>
            <a:r>
              <a:rPr lang="en-US" sz="1800" b="1" dirty="0">
                <a:solidFill>
                  <a:srgbClr val="000000"/>
                </a:solidFill>
                <a:latin typeface="Consolas" charset="0"/>
                <a:ea typeface="Consolas" charset="0"/>
                <a:cs typeface="Consolas" charset="0"/>
              </a:rPr>
              <a:t>) {</a:t>
            </a:r>
          </a:p>
          <a:p>
            <a:pPr lvl="0" defTabSz="822960">
              <a:buSzPct val="100000"/>
            </a:pPr>
            <a:r>
              <a:rPr lang="en-US" sz="1800" b="1" dirty="0">
                <a:solidFill>
                  <a:srgbClr val="000000"/>
                </a:solidFill>
                <a:latin typeface="Consolas" charset="0"/>
                <a:ea typeface="Consolas" charset="0"/>
                <a:cs typeface="Consolas" charset="0"/>
              </a:rPr>
              <a:t>    </a:t>
            </a:r>
            <a:r>
              <a:rPr lang="en-US" sz="1800" b="1" dirty="0">
                <a:solidFill>
                  <a:srgbClr val="FF0000"/>
                </a:solidFill>
                <a:latin typeface="Consolas" charset="0"/>
                <a:ea typeface="Consolas" charset="0"/>
                <a:cs typeface="Consolas" charset="0"/>
              </a:rPr>
              <a:t>if</a:t>
            </a:r>
            <a:r>
              <a:rPr lang="en-US" sz="1800" b="1" dirty="0">
                <a:solidFill>
                  <a:srgbClr val="000000"/>
                </a:solidFill>
                <a:latin typeface="Consolas" charset="0"/>
                <a:ea typeface="Consolas" charset="0"/>
                <a:cs typeface="Consolas" charset="0"/>
              </a:rPr>
              <a:t>(</a:t>
            </a:r>
            <a:r>
              <a:rPr lang="en-US" sz="1800" b="1" dirty="0" err="1">
                <a:solidFill>
                  <a:srgbClr val="000000"/>
                </a:solidFill>
                <a:latin typeface="Consolas" charset="0"/>
                <a:ea typeface="Consolas" charset="0"/>
                <a:cs typeface="Consolas" charset="0"/>
              </a:rPr>
              <a:t>argc</a:t>
            </a:r>
            <a:r>
              <a:rPr lang="en-US" sz="1800" b="1" dirty="0">
                <a:solidFill>
                  <a:srgbClr val="000000"/>
                </a:solidFill>
                <a:latin typeface="Consolas" charset="0"/>
                <a:ea typeface="Consolas" charset="0"/>
                <a:cs typeface="Consolas" charset="0"/>
              </a:rPr>
              <a:t> &lt; </a:t>
            </a:r>
            <a:r>
              <a:rPr lang="en-US" sz="1800" b="1" dirty="0">
                <a:solidFill>
                  <a:schemeClr val="accent3">
                    <a:lumMod val="75000"/>
                  </a:schemeClr>
                </a:solidFill>
                <a:latin typeface="Consolas" charset="0"/>
                <a:ea typeface="Consolas" charset="0"/>
                <a:cs typeface="Consolas" charset="0"/>
              </a:rPr>
              <a:t>2</a:t>
            </a:r>
            <a:r>
              <a:rPr lang="en-US" sz="1800" b="1" dirty="0">
                <a:solidFill>
                  <a:srgbClr val="000000"/>
                </a:solidFill>
                <a:latin typeface="Consolas" charset="0"/>
                <a:ea typeface="Consolas" charset="0"/>
                <a:cs typeface="Consolas" charset="0"/>
              </a:rPr>
              <a:t>)</a:t>
            </a:r>
          </a:p>
          <a:p>
            <a:pPr lvl="0" defTabSz="822960">
              <a:buSzPct val="100000"/>
            </a:pPr>
            <a:r>
              <a:rPr lang="en-US" sz="1800" b="1" dirty="0">
                <a:solidFill>
                  <a:srgbClr val="000000"/>
                </a:solidFill>
                <a:latin typeface="Consolas" charset="0"/>
                <a:ea typeface="Consolas" charset="0"/>
                <a:cs typeface="Consolas" charset="0"/>
              </a:rPr>
              <a:t>        fatal(</a:t>
            </a:r>
            <a:r>
              <a:rPr lang="en-US" sz="1800" b="1" dirty="0">
                <a:solidFill>
                  <a:schemeClr val="accent6">
                    <a:lumMod val="75000"/>
                  </a:schemeClr>
                </a:solidFill>
                <a:latin typeface="Consolas" charset="0"/>
                <a:ea typeface="Consolas" charset="0"/>
                <a:cs typeface="Consolas" charset="0"/>
              </a:rPr>
              <a:t>"</a:t>
            </a:r>
            <a:r>
              <a:rPr lang="en-US" sz="1800" b="1" dirty="0" err="1">
                <a:solidFill>
                  <a:schemeClr val="accent6">
                    <a:lumMod val="75000"/>
                  </a:schemeClr>
                </a:solidFill>
                <a:latin typeface="Consolas" charset="0"/>
                <a:ea typeface="Consolas" charset="0"/>
                <a:cs typeface="Consolas" charset="0"/>
              </a:rPr>
              <a:t>gimme</a:t>
            </a:r>
            <a:r>
              <a:rPr lang="en-US" sz="1800" b="1" dirty="0">
                <a:solidFill>
                  <a:schemeClr val="accent6">
                    <a:lumMod val="75000"/>
                  </a:schemeClr>
                </a:solidFill>
                <a:latin typeface="Consolas" charset="0"/>
                <a:ea typeface="Consolas" charset="0"/>
                <a:cs typeface="Consolas" charset="0"/>
              </a:rPr>
              <a:t> arguments"</a:t>
            </a:r>
            <a:r>
              <a:rPr lang="en-US" sz="1800" b="1" dirty="0">
                <a:solidFill>
                  <a:srgbClr val="000000"/>
                </a:solidFill>
                <a:latin typeface="Consolas" charset="0"/>
                <a:ea typeface="Consolas" charset="0"/>
                <a:cs typeface="Consolas" charset="0"/>
              </a:rPr>
              <a:t>);</a:t>
            </a:r>
          </a:p>
          <a:p>
            <a:pPr lvl="0" defTabSz="822960">
              <a:buSzPct val="100000"/>
            </a:pPr>
            <a:r>
              <a:rPr lang="en-US" sz="1800" b="1" dirty="0">
                <a:solidFill>
                  <a:srgbClr val="000000"/>
                </a:solidFill>
                <a:latin typeface="Consolas" charset="0"/>
                <a:ea typeface="Consolas" charset="0"/>
                <a:cs typeface="Consolas" charset="0"/>
              </a:rPr>
              <a:t>    </a:t>
            </a:r>
            <a:r>
              <a:rPr lang="en-US" sz="1800" b="1" dirty="0">
                <a:solidFill>
                  <a:srgbClr val="FF0000"/>
                </a:solidFill>
                <a:latin typeface="Consolas" charset="0"/>
                <a:ea typeface="Consolas" charset="0"/>
                <a:cs typeface="Consolas" charset="0"/>
              </a:rPr>
              <a:t>else</a:t>
            </a:r>
            <a:r>
              <a:rPr lang="en-US" sz="1800" b="1" dirty="0">
                <a:solidFill>
                  <a:srgbClr val="000000"/>
                </a:solidFill>
                <a:latin typeface="Consolas" charset="0"/>
                <a:ea typeface="Consolas" charset="0"/>
                <a:cs typeface="Consolas" charset="0"/>
              </a:rPr>
              <a:t> {</a:t>
            </a:r>
          </a:p>
          <a:p>
            <a:pPr lvl="0" defTabSz="822960">
              <a:buSzPct val="100000"/>
            </a:pPr>
            <a:r>
              <a:rPr lang="en-US" sz="1800" b="1" dirty="0">
                <a:solidFill>
                  <a:srgbClr val="000000"/>
                </a:solidFill>
                <a:latin typeface="Consolas" charset="0"/>
                <a:ea typeface="Consolas" charset="0"/>
                <a:cs typeface="Consolas" charset="0"/>
              </a:rPr>
              <a:t>        ...</a:t>
            </a:r>
          </a:p>
          <a:p>
            <a:pPr lvl="0" defTabSz="822960">
              <a:buSzPct val="100000"/>
            </a:pPr>
            <a:r>
              <a:rPr lang="en-US" sz="1800" b="1" dirty="0">
                <a:solidFill>
                  <a:srgbClr val="000000"/>
                </a:solidFill>
                <a:latin typeface="Consolas" charset="0"/>
                <a:ea typeface="Consolas" charset="0"/>
                <a:cs typeface="Consolas" charset="0"/>
              </a:rPr>
              <a:t>    }</a:t>
            </a:r>
          </a:p>
          <a:p>
            <a:pPr lvl="0" defTabSz="822960">
              <a:buSzPct val="100000"/>
            </a:pPr>
            <a:r>
              <a:rPr lang="en-US" sz="1800" b="1" dirty="0">
                <a:solidFill>
                  <a:srgbClr val="000000"/>
                </a:solidFill>
                <a:latin typeface="Consolas" charset="0"/>
                <a:ea typeface="Consolas" charset="0"/>
                <a:cs typeface="Consolas" charset="0"/>
              </a:rPr>
              <a:t>}</a:t>
            </a:r>
          </a:p>
        </p:txBody>
      </p:sp>
      <p:sp>
        <p:nvSpPr>
          <p:cNvPr id="11" name="Right Arrow 10"/>
          <p:cNvSpPr/>
          <p:nvPr/>
        </p:nvSpPr>
        <p:spPr>
          <a:xfrm rot="900000">
            <a:off x="1836445" y="1912649"/>
            <a:ext cx="1267401" cy="814758"/>
          </a:xfrm>
          <a:prstGeom prst="rightArrow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i="1" dirty="0" err="1"/>
              <a:t>lexing</a:t>
            </a:r>
            <a:r>
              <a:rPr lang="en-US" sz="1400" b="1" i="1" dirty="0"/>
              <a:t>!</a:t>
            </a:r>
          </a:p>
        </p:txBody>
      </p:sp>
      <p:sp>
        <p:nvSpPr>
          <p:cNvPr id="12" name="Right Arrow 11"/>
          <p:cNvSpPr/>
          <p:nvPr/>
        </p:nvSpPr>
        <p:spPr>
          <a:xfrm rot="19800000">
            <a:off x="4660398" y="1523637"/>
            <a:ext cx="1267401" cy="814758"/>
          </a:xfrm>
          <a:prstGeom prst="rightArrow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i="1"/>
              <a:t>parsing!</a:t>
            </a:r>
            <a:endParaRPr lang="en-US" sz="1400" b="1" i="1" dirty="0"/>
          </a:p>
        </p:txBody>
      </p:sp>
      <p:grpSp>
        <p:nvGrpSpPr>
          <p:cNvPr id="53" name="Group 52"/>
          <p:cNvGrpSpPr/>
          <p:nvPr/>
        </p:nvGrpSpPr>
        <p:grpSpPr>
          <a:xfrm>
            <a:off x="3047213" y="1906780"/>
            <a:ext cx="1973617" cy="1331720"/>
            <a:chOff x="3047213" y="1906780"/>
            <a:chExt cx="1973617" cy="1331720"/>
          </a:xfrm>
        </p:grpSpPr>
        <p:sp>
          <p:nvSpPr>
            <p:cNvPr id="13" name="TextBox 12"/>
            <p:cNvSpPr txBox="1"/>
            <p:nvPr/>
          </p:nvSpPr>
          <p:spPr>
            <a:xfrm>
              <a:off x="3047213" y="2281828"/>
              <a:ext cx="1973617" cy="95667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>
                  <a:latin typeface="Consolas" charset="0"/>
                  <a:ea typeface="Consolas" charset="0"/>
                  <a:cs typeface="Consolas" charset="0"/>
                </a:rPr>
                <a:t>KEYWORD("</a:t>
              </a:r>
              <a:r>
                <a:rPr lang="en-US" b="1" dirty="0" err="1">
                  <a:latin typeface="Consolas" charset="0"/>
                  <a:ea typeface="Consolas" charset="0"/>
                  <a:cs typeface="Consolas" charset="0"/>
                </a:rPr>
                <a:t>int</a:t>
              </a:r>
              <a:r>
                <a:rPr lang="en-US" b="1" dirty="0">
                  <a:latin typeface="Consolas" charset="0"/>
                  <a:ea typeface="Consolas" charset="0"/>
                  <a:cs typeface="Consolas" charset="0"/>
                </a:rPr>
                <a:t>"),</a:t>
              </a:r>
            </a:p>
            <a:p>
              <a:r>
                <a:rPr lang="en-US" b="1" dirty="0">
                  <a:latin typeface="Consolas" charset="0"/>
                  <a:ea typeface="Consolas" charset="0"/>
                  <a:cs typeface="Consolas" charset="0"/>
                </a:rPr>
                <a:t>ID("main"),</a:t>
              </a:r>
            </a:p>
            <a:p>
              <a:r>
                <a:rPr lang="en-US" b="1" dirty="0">
                  <a:latin typeface="Consolas" charset="0"/>
                  <a:ea typeface="Consolas" charset="0"/>
                  <a:cs typeface="Consolas" charset="0"/>
                </a:rPr>
                <a:t>LPAREN,</a:t>
              </a:r>
            </a:p>
            <a:p>
              <a:r>
                <a:rPr lang="en-US" b="1" dirty="0">
                  <a:latin typeface="Consolas" charset="0"/>
                  <a:ea typeface="Consolas" charset="0"/>
                  <a:cs typeface="Consolas" charset="0"/>
                </a:rPr>
                <a:t>KEYWORD("</a:t>
              </a:r>
              <a:r>
                <a:rPr lang="en-US" b="1" dirty="0" err="1">
                  <a:latin typeface="Consolas" charset="0"/>
                  <a:ea typeface="Consolas" charset="0"/>
                  <a:cs typeface="Consolas" charset="0"/>
                </a:rPr>
                <a:t>int</a:t>
              </a:r>
              <a:r>
                <a:rPr lang="en-US" b="1" dirty="0">
                  <a:latin typeface="Consolas" charset="0"/>
                  <a:ea typeface="Consolas" charset="0"/>
                  <a:cs typeface="Consolas" charset="0"/>
                </a:rPr>
                <a:t>"),...</a:t>
              </a:r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3310457" y="1906780"/>
              <a:ext cx="1015856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000" b="1">
                  <a:latin typeface="Segoe UI" charset="0"/>
                  <a:ea typeface="Segoe UI" charset="0"/>
                  <a:cs typeface="Segoe UI" charset="0"/>
                </a:rPr>
                <a:t>Tokens</a:t>
              </a:r>
              <a:endParaRPr lang="en-US" sz="2000" b="1" dirty="0">
                <a:latin typeface="Segoe UI" charset="0"/>
                <a:ea typeface="Segoe UI" charset="0"/>
                <a:cs typeface="Segoe UI" charset="0"/>
              </a:endParaRPr>
            </a:p>
          </p:txBody>
        </p:sp>
      </p:grpSp>
      <p:grpSp>
        <p:nvGrpSpPr>
          <p:cNvPr id="54" name="Group 53"/>
          <p:cNvGrpSpPr/>
          <p:nvPr/>
        </p:nvGrpSpPr>
        <p:grpSpPr>
          <a:xfrm>
            <a:off x="5429846" y="828645"/>
            <a:ext cx="3398174" cy="3609254"/>
            <a:chOff x="5429846" y="828645"/>
            <a:chExt cx="3398174" cy="3609254"/>
          </a:xfrm>
        </p:grpSpPr>
        <p:sp>
          <p:nvSpPr>
            <p:cNvPr id="10" name="TextBox 9"/>
            <p:cNvSpPr txBox="1"/>
            <p:nvPr/>
          </p:nvSpPr>
          <p:spPr>
            <a:xfrm>
              <a:off x="5429846" y="828645"/>
              <a:ext cx="339817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000" b="1" dirty="0">
                  <a:latin typeface="Segoe UI" charset="0"/>
                  <a:ea typeface="Segoe UI" charset="0"/>
                  <a:cs typeface="Segoe UI" charset="0"/>
                </a:rPr>
                <a:t>AST </a:t>
              </a:r>
              <a:r>
                <a:rPr lang="en-US" sz="2000" b="1">
                  <a:latin typeface="Segoe UI" charset="0"/>
                  <a:ea typeface="Segoe UI" charset="0"/>
                  <a:cs typeface="Segoe UI" charset="0"/>
                </a:rPr>
                <a:t>(Abstract Syntax Tree)</a:t>
              </a:r>
              <a:endParaRPr lang="en-US" sz="2000" b="1" dirty="0">
                <a:latin typeface="Segoe UI" charset="0"/>
                <a:ea typeface="Segoe UI" charset="0"/>
                <a:cs typeface="Segoe UI" charset="0"/>
              </a:endParaRPr>
            </a:p>
          </p:txBody>
        </p:sp>
        <p:grpSp>
          <p:nvGrpSpPr>
            <p:cNvPr id="51" name="Group 50"/>
            <p:cNvGrpSpPr/>
            <p:nvPr/>
          </p:nvGrpSpPr>
          <p:grpSpPr>
            <a:xfrm>
              <a:off x="5603044" y="1220322"/>
              <a:ext cx="2762263" cy="3217577"/>
              <a:chOff x="5603044" y="1220322"/>
              <a:chExt cx="2762263" cy="3217577"/>
            </a:xfrm>
          </p:grpSpPr>
          <p:sp>
            <p:nvSpPr>
              <p:cNvPr id="9" name="Rectangle 8"/>
              <p:cNvSpPr/>
              <p:nvPr/>
            </p:nvSpPr>
            <p:spPr>
              <a:xfrm>
                <a:off x="5985933" y="1220322"/>
                <a:ext cx="2286000" cy="1201737"/>
              </a:xfrm>
              <a:prstGeom prst="rect">
                <a:avLst/>
              </a:prstGeom>
              <a:solidFill>
                <a:schemeClr val="accent1">
                  <a:lumMod val="40000"/>
                  <a:lumOff val="60000"/>
                </a:schemeClr>
              </a:solidFill>
              <a:ln w="63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t"/>
              <a:lstStyle/>
              <a:p>
                <a:r>
                  <a:rPr lang="en-US" sz="900" b="1" dirty="0">
                    <a:solidFill>
                      <a:schemeClr val="tx1"/>
                    </a:solidFill>
                    <a:latin typeface="Consolas" charset="0"/>
                    <a:ea typeface="Consolas" charset="0"/>
                    <a:cs typeface="Consolas" charset="0"/>
                  </a:rPr>
                  <a:t>Function</a:t>
                </a:r>
              </a:p>
              <a:p>
                <a:r>
                  <a:rPr lang="en-US" sz="900" dirty="0">
                    <a:solidFill>
                      <a:schemeClr val="tx1"/>
                    </a:solidFill>
                    <a:latin typeface="Consolas" charset="0"/>
                    <a:ea typeface="Consolas" charset="0"/>
                    <a:cs typeface="Consolas" charset="0"/>
                  </a:rPr>
                  <a:t>   </a:t>
                </a:r>
                <a:r>
                  <a:rPr lang="en-US" sz="900" dirty="0" err="1">
                    <a:solidFill>
                      <a:schemeClr val="tx1"/>
                    </a:solidFill>
                    <a:latin typeface="Consolas" charset="0"/>
                    <a:ea typeface="Consolas" charset="0"/>
                    <a:cs typeface="Consolas" charset="0"/>
                  </a:rPr>
                  <a:t>ret_type</a:t>
                </a:r>
                <a:r>
                  <a:rPr lang="en-US" sz="900" dirty="0">
                    <a:solidFill>
                      <a:schemeClr val="tx1"/>
                    </a:solidFill>
                    <a:latin typeface="Consolas" charset="0"/>
                    <a:ea typeface="Consolas" charset="0"/>
                    <a:cs typeface="Consolas" charset="0"/>
                  </a:rPr>
                  <a:t>: </a:t>
                </a:r>
                <a:r>
                  <a:rPr lang="en-US" sz="900" dirty="0" err="1">
                    <a:solidFill>
                      <a:schemeClr val="tx1"/>
                    </a:solidFill>
                    <a:latin typeface="Consolas" charset="0"/>
                    <a:ea typeface="Consolas" charset="0"/>
                    <a:cs typeface="Consolas" charset="0"/>
                  </a:rPr>
                  <a:t>int</a:t>
                </a:r>
                <a:endParaRPr lang="en-US" sz="900" dirty="0">
                  <a:solidFill>
                    <a:schemeClr val="tx1"/>
                  </a:solidFill>
                  <a:latin typeface="Consolas" charset="0"/>
                  <a:ea typeface="Consolas" charset="0"/>
                  <a:cs typeface="Consolas" charset="0"/>
                </a:endParaRPr>
              </a:p>
              <a:p>
                <a:r>
                  <a:rPr lang="en-US" sz="900" dirty="0">
                    <a:solidFill>
                      <a:schemeClr val="tx1"/>
                    </a:solidFill>
                    <a:latin typeface="Consolas" charset="0"/>
                    <a:ea typeface="Consolas" charset="0"/>
                    <a:cs typeface="Consolas" charset="0"/>
                  </a:rPr>
                  <a:t>   name: "main"</a:t>
                </a:r>
              </a:p>
              <a:p>
                <a:r>
                  <a:rPr lang="en-US" sz="900" dirty="0">
                    <a:solidFill>
                      <a:schemeClr val="tx1"/>
                    </a:solidFill>
                    <a:latin typeface="Consolas" charset="0"/>
                    <a:ea typeface="Consolas" charset="0"/>
                    <a:cs typeface="Consolas" charset="0"/>
                  </a:rPr>
                  <a:t>   </a:t>
                </a:r>
                <a:r>
                  <a:rPr lang="en-US" sz="900" dirty="0" err="1">
                    <a:solidFill>
                      <a:schemeClr val="tx1"/>
                    </a:solidFill>
                    <a:latin typeface="Consolas" charset="0"/>
                    <a:ea typeface="Consolas" charset="0"/>
                    <a:cs typeface="Consolas" charset="0"/>
                  </a:rPr>
                  <a:t>args</a:t>
                </a:r>
                <a:r>
                  <a:rPr lang="en-US" sz="900" dirty="0">
                    <a:solidFill>
                      <a:schemeClr val="tx1"/>
                    </a:solidFill>
                    <a:latin typeface="Consolas" charset="0"/>
                    <a:ea typeface="Consolas" charset="0"/>
                    <a:cs typeface="Consolas" charset="0"/>
                  </a:rPr>
                  <a:t>: [</a:t>
                </a:r>
              </a:p>
              <a:p>
                <a:r>
                  <a:rPr lang="en-US" sz="900" dirty="0">
                    <a:solidFill>
                      <a:schemeClr val="tx1"/>
                    </a:solidFill>
                    <a:latin typeface="Consolas" charset="0"/>
                    <a:ea typeface="Consolas" charset="0"/>
                    <a:cs typeface="Consolas" charset="0"/>
                  </a:rPr>
                  <a:t>      {type: </a:t>
                </a:r>
                <a:r>
                  <a:rPr lang="en-US" sz="900" dirty="0" err="1">
                    <a:solidFill>
                      <a:schemeClr val="tx1"/>
                    </a:solidFill>
                    <a:latin typeface="Consolas" charset="0"/>
                    <a:ea typeface="Consolas" charset="0"/>
                    <a:cs typeface="Consolas" charset="0"/>
                  </a:rPr>
                  <a:t>int</a:t>
                </a:r>
                <a:r>
                  <a:rPr lang="en-US" sz="900" dirty="0">
                    <a:solidFill>
                      <a:schemeClr val="tx1"/>
                    </a:solidFill>
                    <a:latin typeface="Consolas" charset="0"/>
                    <a:ea typeface="Consolas" charset="0"/>
                    <a:cs typeface="Consolas" charset="0"/>
                  </a:rPr>
                  <a:t>, name: "</a:t>
                </a:r>
                <a:r>
                  <a:rPr lang="en-US" sz="900" dirty="0" err="1">
                    <a:solidFill>
                      <a:schemeClr val="tx1"/>
                    </a:solidFill>
                    <a:latin typeface="Consolas" charset="0"/>
                    <a:ea typeface="Consolas" charset="0"/>
                    <a:cs typeface="Consolas" charset="0"/>
                  </a:rPr>
                  <a:t>argc</a:t>
                </a:r>
                <a:r>
                  <a:rPr lang="en-US" sz="900" dirty="0">
                    <a:solidFill>
                      <a:schemeClr val="tx1"/>
                    </a:solidFill>
                    <a:latin typeface="Consolas" charset="0"/>
                    <a:ea typeface="Consolas" charset="0"/>
                    <a:cs typeface="Consolas" charset="0"/>
                  </a:rPr>
                  <a:t>"},</a:t>
                </a:r>
              </a:p>
              <a:p>
                <a:r>
                  <a:rPr lang="en-US" sz="900" dirty="0">
                    <a:solidFill>
                      <a:schemeClr val="tx1"/>
                    </a:solidFill>
                    <a:latin typeface="Consolas" charset="0"/>
                    <a:ea typeface="Consolas" charset="0"/>
                    <a:cs typeface="Consolas" charset="0"/>
                  </a:rPr>
                  <a:t>      {type: </a:t>
                </a:r>
                <a:r>
                  <a:rPr lang="en-US" sz="900" dirty="0" err="1">
                    <a:solidFill>
                      <a:schemeClr val="tx1"/>
                    </a:solidFill>
                    <a:latin typeface="Consolas" charset="0"/>
                    <a:ea typeface="Consolas" charset="0"/>
                    <a:cs typeface="Consolas" charset="0"/>
                  </a:rPr>
                  <a:t>ptr</a:t>
                </a:r>
                <a:r>
                  <a:rPr lang="en-US" sz="900" dirty="0">
                    <a:solidFill>
                      <a:schemeClr val="tx1"/>
                    </a:solidFill>
                    <a:latin typeface="Consolas" charset="0"/>
                    <a:ea typeface="Consolas" charset="0"/>
                    <a:cs typeface="Consolas" charset="0"/>
                  </a:rPr>
                  <a:t>(</a:t>
                </a:r>
                <a:r>
                  <a:rPr lang="en-US" sz="900" dirty="0" err="1">
                    <a:solidFill>
                      <a:schemeClr val="tx1"/>
                    </a:solidFill>
                    <a:latin typeface="Consolas" charset="0"/>
                    <a:ea typeface="Consolas" charset="0"/>
                    <a:cs typeface="Consolas" charset="0"/>
                  </a:rPr>
                  <a:t>ptr</a:t>
                </a:r>
                <a:r>
                  <a:rPr lang="en-US" sz="900" dirty="0">
                    <a:solidFill>
                      <a:schemeClr val="tx1"/>
                    </a:solidFill>
                    <a:latin typeface="Consolas" charset="0"/>
                    <a:ea typeface="Consolas" charset="0"/>
                    <a:cs typeface="Consolas" charset="0"/>
                  </a:rPr>
                  <a:t>(char)),</a:t>
                </a:r>
              </a:p>
              <a:p>
                <a:r>
                  <a:rPr lang="en-US" sz="900" dirty="0">
                    <a:solidFill>
                      <a:schemeClr val="tx1"/>
                    </a:solidFill>
                    <a:latin typeface="Consolas" charset="0"/>
                    <a:ea typeface="Consolas" charset="0"/>
                    <a:cs typeface="Consolas" charset="0"/>
                  </a:rPr>
                  <a:t>       name: "</a:t>
                </a:r>
                <a:r>
                  <a:rPr lang="en-US" sz="900" dirty="0" err="1">
                    <a:solidFill>
                      <a:schemeClr val="tx1"/>
                    </a:solidFill>
                    <a:latin typeface="Consolas" charset="0"/>
                    <a:ea typeface="Consolas" charset="0"/>
                    <a:cs typeface="Consolas" charset="0"/>
                  </a:rPr>
                  <a:t>argv</a:t>
                </a:r>
                <a:r>
                  <a:rPr lang="en-US" sz="900" dirty="0">
                    <a:solidFill>
                      <a:schemeClr val="tx1"/>
                    </a:solidFill>
                    <a:latin typeface="Consolas" charset="0"/>
                    <a:ea typeface="Consolas" charset="0"/>
                    <a:cs typeface="Consolas" charset="0"/>
                  </a:rPr>
                  <a:t>"}</a:t>
                </a:r>
              </a:p>
              <a:p>
                <a:r>
                  <a:rPr lang="en-US" sz="900" dirty="0">
                    <a:solidFill>
                      <a:schemeClr val="tx1"/>
                    </a:solidFill>
                    <a:latin typeface="Consolas" charset="0"/>
                    <a:ea typeface="Consolas" charset="0"/>
                    <a:cs typeface="Consolas" charset="0"/>
                  </a:rPr>
                  <a:t>   ]</a:t>
                </a:r>
              </a:p>
            </p:txBody>
          </p:sp>
          <p:sp>
            <p:nvSpPr>
              <p:cNvPr id="15" name="Oval 14"/>
              <p:cNvSpPr/>
              <p:nvPr/>
            </p:nvSpPr>
            <p:spPr>
              <a:xfrm>
                <a:off x="6705601" y="2552056"/>
                <a:ext cx="313962" cy="296439"/>
              </a:xfrm>
              <a:prstGeom prst="ellipse">
                <a:avLst/>
              </a:prstGeom>
              <a:solidFill>
                <a:schemeClr val="accent1">
                  <a:lumMod val="40000"/>
                  <a:lumOff val="60000"/>
                </a:schemeClr>
              </a:solidFill>
              <a:ln w="63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lIns="91440" rtlCol="0" anchor="ctr"/>
              <a:lstStyle/>
              <a:p>
                <a:pPr algn="ctr"/>
                <a:r>
                  <a:rPr lang="en-US" sz="1100" dirty="0">
                    <a:solidFill>
                      <a:schemeClr val="tx1"/>
                    </a:solidFill>
                  </a:rPr>
                  <a:t>if</a:t>
                </a:r>
              </a:p>
            </p:txBody>
          </p:sp>
          <p:sp>
            <p:nvSpPr>
              <p:cNvPr id="16" name="Oval 15"/>
              <p:cNvSpPr/>
              <p:nvPr/>
            </p:nvSpPr>
            <p:spPr>
              <a:xfrm>
                <a:off x="6093294" y="3229693"/>
                <a:ext cx="313962" cy="296439"/>
              </a:xfrm>
              <a:prstGeom prst="ellipse">
                <a:avLst/>
              </a:prstGeom>
              <a:solidFill>
                <a:schemeClr val="accent1">
                  <a:lumMod val="40000"/>
                  <a:lumOff val="60000"/>
                </a:schemeClr>
              </a:solidFill>
              <a:ln w="63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lIns="91440" rtlCol="0" anchor="ctr"/>
              <a:lstStyle/>
              <a:p>
                <a:pPr algn="ctr"/>
                <a:r>
                  <a:rPr lang="en-US" sz="1100">
                    <a:solidFill>
                      <a:schemeClr val="tx1"/>
                    </a:solidFill>
                  </a:rPr>
                  <a:t>&lt;</a:t>
                </a:r>
                <a:endParaRPr lang="en-US" sz="11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7" name="Oval 16"/>
              <p:cNvSpPr/>
              <p:nvPr/>
            </p:nvSpPr>
            <p:spPr>
              <a:xfrm>
                <a:off x="5603044" y="3712121"/>
                <a:ext cx="490250" cy="296439"/>
              </a:xfrm>
              <a:prstGeom prst="ellipse">
                <a:avLst/>
              </a:prstGeom>
              <a:solidFill>
                <a:schemeClr val="accent1">
                  <a:lumMod val="40000"/>
                  <a:lumOff val="60000"/>
                </a:schemeClr>
              </a:solidFill>
              <a:ln w="63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lIns="91440" rtlCol="0" anchor="ctr"/>
              <a:lstStyle/>
              <a:p>
                <a:pPr algn="ctr"/>
                <a:r>
                  <a:rPr lang="en-US" sz="1100" dirty="0" err="1">
                    <a:solidFill>
                      <a:schemeClr val="tx1"/>
                    </a:solidFill>
                  </a:rPr>
                  <a:t>argc</a:t>
                </a:r>
                <a:endParaRPr lang="en-US" sz="11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8" name="Oval 17"/>
              <p:cNvSpPr/>
              <p:nvPr/>
            </p:nvSpPr>
            <p:spPr>
              <a:xfrm>
                <a:off x="6346599" y="3712121"/>
                <a:ext cx="232120" cy="296439"/>
              </a:xfrm>
              <a:prstGeom prst="ellipse">
                <a:avLst/>
              </a:prstGeom>
              <a:solidFill>
                <a:schemeClr val="accent1">
                  <a:lumMod val="40000"/>
                  <a:lumOff val="60000"/>
                </a:schemeClr>
              </a:solidFill>
              <a:ln w="63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lIns="91440" rtlCol="0" anchor="ctr"/>
              <a:lstStyle/>
              <a:p>
                <a:pPr algn="ctr"/>
                <a:r>
                  <a:rPr lang="en-US" sz="1100" dirty="0">
                    <a:solidFill>
                      <a:schemeClr val="tx1"/>
                    </a:solidFill>
                  </a:rPr>
                  <a:t>2</a:t>
                </a:r>
              </a:p>
            </p:txBody>
          </p:sp>
          <p:sp>
            <p:nvSpPr>
              <p:cNvPr id="19" name="Oval 18"/>
              <p:cNvSpPr/>
              <p:nvPr/>
            </p:nvSpPr>
            <p:spPr>
              <a:xfrm>
                <a:off x="6816603" y="3677220"/>
                <a:ext cx="313962" cy="296439"/>
              </a:xfrm>
              <a:prstGeom prst="ellipse">
                <a:avLst/>
              </a:prstGeom>
              <a:solidFill>
                <a:schemeClr val="accent1">
                  <a:lumMod val="40000"/>
                  <a:lumOff val="60000"/>
                </a:schemeClr>
              </a:solidFill>
              <a:ln w="63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lIns="91440" rtlCol="0" anchor="ctr"/>
              <a:lstStyle/>
              <a:p>
                <a:pPr algn="ctr"/>
                <a:r>
                  <a:rPr lang="en-US" sz="1100">
                    <a:solidFill>
                      <a:schemeClr val="tx1"/>
                    </a:solidFill>
                  </a:rPr>
                  <a:t>call</a:t>
                </a:r>
                <a:endParaRPr lang="en-US" sz="11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0" name="Oval 19"/>
              <p:cNvSpPr/>
              <p:nvPr/>
            </p:nvSpPr>
            <p:spPr>
              <a:xfrm>
                <a:off x="6296944" y="4141460"/>
                <a:ext cx="413574" cy="296439"/>
              </a:xfrm>
              <a:prstGeom prst="ellipse">
                <a:avLst/>
              </a:prstGeom>
              <a:solidFill>
                <a:schemeClr val="accent1">
                  <a:lumMod val="40000"/>
                  <a:lumOff val="60000"/>
                </a:schemeClr>
              </a:solidFill>
              <a:ln w="63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lIns="91440" rtlCol="0" anchor="ctr"/>
              <a:lstStyle/>
              <a:p>
                <a:pPr algn="ctr"/>
                <a:r>
                  <a:rPr lang="en-US" sz="1100">
                    <a:solidFill>
                      <a:schemeClr val="tx1"/>
                    </a:solidFill>
                  </a:rPr>
                  <a:t>fatal</a:t>
                </a:r>
                <a:endParaRPr lang="en-US" sz="11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1" name="Oval 20"/>
              <p:cNvSpPr/>
              <p:nvPr/>
            </p:nvSpPr>
            <p:spPr>
              <a:xfrm>
                <a:off x="6850470" y="4137069"/>
                <a:ext cx="1514837" cy="296439"/>
              </a:xfrm>
              <a:prstGeom prst="ellipse">
                <a:avLst/>
              </a:prstGeom>
              <a:solidFill>
                <a:schemeClr val="accent1">
                  <a:lumMod val="40000"/>
                  <a:lumOff val="60000"/>
                </a:schemeClr>
              </a:solidFill>
              <a:ln w="63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lIns="91440" rtlCol="0" anchor="ctr"/>
              <a:lstStyle/>
              <a:p>
                <a:pPr algn="ctr"/>
                <a:r>
                  <a:rPr lang="en-US" sz="1100" dirty="0">
                    <a:solidFill>
                      <a:schemeClr val="tx1"/>
                    </a:solidFill>
                  </a:rPr>
                  <a:t>"</a:t>
                </a:r>
                <a:r>
                  <a:rPr lang="en-US" sz="1100" dirty="0" err="1">
                    <a:solidFill>
                      <a:schemeClr val="tx1"/>
                    </a:solidFill>
                  </a:rPr>
                  <a:t>gimme</a:t>
                </a:r>
                <a:r>
                  <a:rPr lang="en-US" sz="1100" dirty="0">
                    <a:solidFill>
                      <a:schemeClr val="tx1"/>
                    </a:solidFill>
                  </a:rPr>
                  <a:t> arguments"</a:t>
                </a:r>
              </a:p>
            </p:txBody>
          </p:sp>
          <p:cxnSp>
            <p:nvCxnSpPr>
              <p:cNvPr id="23" name="Straight Arrow Connector 22"/>
              <p:cNvCxnSpPr>
                <a:stCxn id="15" idx="3"/>
                <a:endCxn id="16" idx="7"/>
              </p:cNvCxnSpPr>
              <p:nvPr/>
            </p:nvCxnSpPr>
            <p:spPr>
              <a:xfrm flipH="1">
                <a:off x="6361277" y="2805083"/>
                <a:ext cx="390303" cy="468022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" name="Straight Arrow Connector 23"/>
              <p:cNvCxnSpPr>
                <a:stCxn id="15" idx="4"/>
                <a:endCxn id="19" idx="0"/>
              </p:cNvCxnSpPr>
              <p:nvPr/>
            </p:nvCxnSpPr>
            <p:spPr>
              <a:xfrm>
                <a:off x="6862582" y="2848495"/>
                <a:ext cx="111002" cy="828725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Straight Arrow Connector 27"/>
              <p:cNvCxnSpPr>
                <a:stCxn id="15" idx="5"/>
              </p:cNvCxnSpPr>
              <p:nvPr/>
            </p:nvCxnSpPr>
            <p:spPr>
              <a:xfrm>
                <a:off x="6973584" y="2805083"/>
                <a:ext cx="827407" cy="628648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" name="Straight Arrow Connector 31"/>
              <p:cNvCxnSpPr>
                <a:stCxn id="16" idx="3"/>
                <a:endCxn id="17" idx="7"/>
              </p:cNvCxnSpPr>
              <p:nvPr/>
            </p:nvCxnSpPr>
            <p:spPr>
              <a:xfrm flipH="1">
                <a:off x="6021499" y="3482720"/>
                <a:ext cx="117774" cy="272813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" name="Straight Arrow Connector 34"/>
              <p:cNvCxnSpPr>
                <a:stCxn id="16" idx="5"/>
                <a:endCxn id="18" idx="0"/>
              </p:cNvCxnSpPr>
              <p:nvPr/>
            </p:nvCxnSpPr>
            <p:spPr>
              <a:xfrm>
                <a:off x="6361277" y="3482720"/>
                <a:ext cx="101382" cy="229401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" name="Straight Arrow Connector 37"/>
              <p:cNvCxnSpPr>
                <a:stCxn id="19" idx="3"/>
                <a:endCxn id="20" idx="7"/>
              </p:cNvCxnSpPr>
              <p:nvPr/>
            </p:nvCxnSpPr>
            <p:spPr>
              <a:xfrm flipH="1">
                <a:off x="6649951" y="3930247"/>
                <a:ext cx="212631" cy="254625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1" name="Straight Arrow Connector 40"/>
              <p:cNvCxnSpPr>
                <a:stCxn id="19" idx="4"/>
                <a:endCxn id="21" idx="1"/>
              </p:cNvCxnSpPr>
              <p:nvPr/>
            </p:nvCxnSpPr>
            <p:spPr>
              <a:xfrm>
                <a:off x="6973584" y="3973659"/>
                <a:ext cx="98729" cy="206822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5" name="TextBox 44"/>
              <p:cNvSpPr txBox="1"/>
              <p:nvPr/>
            </p:nvSpPr>
            <p:spPr>
              <a:xfrm>
                <a:off x="7753937" y="3379197"/>
                <a:ext cx="316112" cy="30841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mr-IN"/>
                  <a:t>…</a:t>
                </a:r>
                <a:endParaRPr lang="en-US" dirty="0"/>
              </a:p>
            </p:txBody>
          </p:sp>
          <p:cxnSp>
            <p:nvCxnSpPr>
              <p:cNvPr id="49" name="Straight Arrow Connector 48"/>
              <p:cNvCxnSpPr>
                <a:endCxn id="15" idx="1"/>
              </p:cNvCxnSpPr>
              <p:nvPr/>
            </p:nvCxnSpPr>
            <p:spPr>
              <a:xfrm>
                <a:off x="6470690" y="2417435"/>
                <a:ext cx="280890" cy="178033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52" name="Right Arrow 51"/>
          <p:cNvSpPr/>
          <p:nvPr/>
        </p:nvSpPr>
        <p:spPr>
          <a:xfrm rot="20887135" flipH="1">
            <a:off x="3335307" y="3152868"/>
            <a:ext cx="2156024" cy="1414943"/>
          </a:xfrm>
          <a:prstGeom prst="rightArrow">
            <a:avLst>
              <a:gd name="adj1" fmla="val 50000"/>
              <a:gd name="adj2" fmla="val 26797"/>
            </a:avLst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i="1" dirty="0"/>
              <a:t>intermediate </a:t>
            </a:r>
            <a:r>
              <a:rPr lang="en-US" sz="1400" b="1" i="1"/>
              <a:t>representation translation!</a:t>
            </a:r>
            <a:endParaRPr lang="en-US" sz="1400" b="1" i="1" dirty="0"/>
          </a:p>
        </p:txBody>
      </p:sp>
      <p:sp>
        <p:nvSpPr>
          <p:cNvPr id="55" name="U-Turn Arrow 54"/>
          <p:cNvSpPr/>
          <p:nvPr/>
        </p:nvSpPr>
        <p:spPr>
          <a:xfrm rot="1440032" flipH="1">
            <a:off x="7342998" y="2318398"/>
            <a:ext cx="1363880" cy="1014742"/>
          </a:xfrm>
          <a:prstGeom prst="uturnArrow">
            <a:avLst>
              <a:gd name="adj1" fmla="val 25000"/>
              <a:gd name="adj2" fmla="val 25000"/>
              <a:gd name="adj3" fmla="val 25000"/>
              <a:gd name="adj4" fmla="val 60953"/>
              <a:gd name="adj5" fmla="val 100000"/>
            </a:avLst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i="1" dirty="0">
                <a:solidFill>
                  <a:schemeClr val="tx1"/>
                </a:solidFill>
              </a:rPr>
              <a:t>semantic analysis!</a:t>
            </a:r>
          </a:p>
        </p:txBody>
      </p:sp>
      <p:sp>
        <p:nvSpPr>
          <p:cNvPr id="56" name="8-Point Star 55"/>
          <p:cNvSpPr/>
          <p:nvPr/>
        </p:nvSpPr>
        <p:spPr>
          <a:xfrm rot="20811062">
            <a:off x="642667" y="3450279"/>
            <a:ext cx="2667000" cy="1617368"/>
          </a:xfrm>
          <a:prstGeom prst="star8">
            <a:avLst>
              <a:gd name="adj" fmla="val 43782"/>
            </a:avLst>
          </a:prstGeom>
          <a:solidFill>
            <a:schemeClr val="accent1">
              <a:lumMod val="40000"/>
              <a:lumOff val="60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i="1"/>
              <a:t>mysterious</a:t>
            </a:r>
            <a:br>
              <a:rPr lang="en-US" sz="1050" i="1"/>
            </a:br>
            <a:r>
              <a:rPr lang="en-US" sz="1050" i="1"/>
              <a:t>bullshit</a:t>
            </a:r>
            <a:endParaRPr lang="en-US" sz="1050" i="1" dirty="0"/>
          </a:p>
        </p:txBody>
      </p:sp>
      <p:sp>
        <p:nvSpPr>
          <p:cNvPr id="57" name="TextBox 56"/>
          <p:cNvSpPr txBox="1"/>
          <p:nvPr/>
        </p:nvSpPr>
        <p:spPr>
          <a:xfrm rot="20790409">
            <a:off x="-648227" y="-363768"/>
            <a:ext cx="13890341" cy="62478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0" b="1" dirty="0">
                <a:solidFill>
                  <a:schemeClr val="tx1">
                    <a:alpha val="30000"/>
                  </a:schemeClr>
                </a:solidFill>
                <a:latin typeface="Segoe UI" charset="0"/>
                <a:ea typeface="Segoe UI" charset="0"/>
                <a:cs typeface="Segoe UI" charset="0"/>
              </a:rPr>
              <a:t>AAAAAAAAAAAAA</a:t>
            </a:r>
            <a:br>
              <a:rPr lang="en-US" sz="8000" b="1" dirty="0">
                <a:solidFill>
                  <a:schemeClr val="tx1">
                    <a:alpha val="30000"/>
                  </a:schemeClr>
                </a:solidFill>
                <a:latin typeface="Segoe UI" charset="0"/>
                <a:ea typeface="Segoe UI" charset="0"/>
                <a:cs typeface="Segoe UI" charset="0"/>
              </a:rPr>
            </a:br>
            <a:r>
              <a:rPr lang="en-US" sz="8000" b="1" dirty="0">
                <a:solidFill>
                  <a:schemeClr val="tx1">
                    <a:alpha val="30000"/>
                  </a:schemeClr>
                </a:solidFill>
                <a:latin typeface="Segoe UI" charset="0"/>
                <a:ea typeface="Segoe UI" charset="0"/>
                <a:cs typeface="Segoe UI" charset="0"/>
              </a:rPr>
              <a:t>AAAAAAAAAAAAAAAA</a:t>
            </a:r>
            <a:br>
              <a:rPr lang="en-US" sz="8000" b="1" dirty="0">
                <a:solidFill>
                  <a:schemeClr val="tx1">
                    <a:alpha val="30000"/>
                  </a:schemeClr>
                </a:solidFill>
                <a:latin typeface="Segoe UI" charset="0"/>
                <a:ea typeface="Segoe UI" charset="0"/>
                <a:cs typeface="Segoe UI" charset="0"/>
              </a:rPr>
            </a:br>
            <a:r>
              <a:rPr lang="en-US" sz="8000" b="1" dirty="0">
                <a:solidFill>
                  <a:schemeClr val="tx1">
                    <a:alpha val="30000"/>
                  </a:schemeClr>
                </a:solidFill>
                <a:latin typeface="Segoe UI" charset="0"/>
                <a:ea typeface="Segoe UI" charset="0"/>
                <a:cs typeface="Segoe UI" charset="0"/>
              </a:rPr>
              <a:t>AAAAAAAAAAAAAAAAA</a:t>
            </a:r>
            <a:br>
              <a:rPr lang="en-US" sz="8000" b="1" dirty="0">
                <a:solidFill>
                  <a:schemeClr val="tx1">
                    <a:alpha val="30000"/>
                  </a:schemeClr>
                </a:solidFill>
                <a:latin typeface="Segoe UI" charset="0"/>
                <a:ea typeface="Segoe UI" charset="0"/>
                <a:cs typeface="Segoe UI" charset="0"/>
              </a:rPr>
            </a:br>
            <a:r>
              <a:rPr lang="en-US" sz="8000" b="1" dirty="0">
                <a:solidFill>
                  <a:schemeClr val="tx1">
                    <a:alpha val="30000"/>
                  </a:schemeClr>
                </a:solidFill>
                <a:latin typeface="Segoe UI" charset="0"/>
                <a:ea typeface="Segoe UI" charset="0"/>
                <a:cs typeface="Segoe UI" charset="0"/>
              </a:rPr>
              <a:t>AAAAAAAAAAAAAAAAA</a:t>
            </a:r>
            <a:br>
              <a:rPr lang="en-US" sz="8000" b="1" dirty="0">
                <a:solidFill>
                  <a:schemeClr val="tx1">
                    <a:alpha val="30000"/>
                  </a:schemeClr>
                </a:solidFill>
                <a:latin typeface="Segoe UI" charset="0"/>
                <a:ea typeface="Segoe UI" charset="0"/>
                <a:cs typeface="Segoe UI" charset="0"/>
              </a:rPr>
            </a:br>
            <a:r>
              <a:rPr lang="en-US" sz="8000" b="1" dirty="0">
                <a:solidFill>
                  <a:schemeClr val="tx1">
                    <a:alpha val="30000"/>
                  </a:schemeClr>
                </a:solidFill>
                <a:latin typeface="Segoe UI" charset="0"/>
                <a:ea typeface="Segoe UI" charset="0"/>
                <a:cs typeface="Segoe UI" charset="0"/>
              </a:rPr>
              <a:t>AAAAAAAAAAAAAAAAAAA</a:t>
            </a:r>
          </a:p>
        </p:txBody>
      </p:sp>
    </p:spTree>
    <p:extLst>
      <p:ext uri="{BB962C8B-B14F-4D97-AF65-F5344CB8AC3E}">
        <p14:creationId xmlns:p14="http://schemas.microsoft.com/office/powerpoint/2010/main" val="12705908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42" presetClass="pat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29479 1.13694 L 4.72222E-6 -4.44444E-6 " pathEditMode="relative" rAng="0" ptsTypes="AA">
                                      <p:cBhvr>
                                        <p:cTn id="40" dur="4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4740" y="-5716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1" grpId="0" animBg="1"/>
      <p:bldP spid="12" grpId="0" animBg="1"/>
      <p:bldP spid="52" grpId="0" animBg="1"/>
      <p:bldP spid="55" grpId="0" animBg="1"/>
      <p:bldP spid="56" grpId="0" animBg="1"/>
      <p:bldP spid="57" grpId="0"/>
      <p:bldP spid="57" grpId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Take CS1622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495301"/>
            <a:ext cx="8991600" cy="533399"/>
          </a:xfrm>
        </p:spPr>
        <p:txBody>
          <a:bodyPr/>
          <a:lstStyle/>
          <a:p>
            <a:r>
              <a:rPr lang="en-US" dirty="0"/>
              <a:t>All that really matters: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CS449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2B95B-556F-44BD-91A5-D80C1B9E2BB3}" type="slidenum">
              <a:rPr lang="en-US" smtClean="0"/>
              <a:pPr/>
              <a:t>21</a:t>
            </a:fld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3166778" y="1021259"/>
            <a:ext cx="2743200" cy="1600200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/>
              <a:t>Compiler</a:t>
            </a:r>
          </a:p>
        </p:txBody>
      </p:sp>
      <p:sp>
        <p:nvSpPr>
          <p:cNvPr id="7" name="Rectangle 6"/>
          <p:cNvSpPr/>
          <p:nvPr/>
        </p:nvSpPr>
        <p:spPr>
          <a:xfrm>
            <a:off x="448745" y="1287959"/>
            <a:ext cx="2057400" cy="1066800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err="1">
                <a:latin typeface="Consolas" charset="0"/>
                <a:ea typeface="Consolas" charset="0"/>
                <a:cs typeface="Consolas" charset="0"/>
              </a:rPr>
              <a:t>program.c</a:t>
            </a:r>
            <a:endParaRPr lang="en-US" sz="2800" b="1" dirty="0">
              <a:latin typeface="Consolas" charset="0"/>
              <a:ea typeface="Consolas" charset="0"/>
              <a:cs typeface="Consolas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6570611" y="1287959"/>
            <a:ext cx="2057400" cy="106680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err="1">
                <a:latin typeface="Consolas" charset="0"/>
                <a:ea typeface="Consolas" charset="0"/>
                <a:cs typeface="Consolas" charset="0"/>
              </a:rPr>
              <a:t>program.o</a:t>
            </a:r>
            <a:endParaRPr lang="en-US" sz="2800" b="1" dirty="0">
              <a:latin typeface="Consolas" charset="0"/>
              <a:ea typeface="Consolas" charset="0"/>
              <a:cs typeface="Consolas" charset="0"/>
            </a:endParaRPr>
          </a:p>
        </p:txBody>
      </p:sp>
      <p:sp>
        <p:nvSpPr>
          <p:cNvPr id="14" name="Right Arrow 13"/>
          <p:cNvSpPr/>
          <p:nvPr/>
        </p:nvSpPr>
        <p:spPr>
          <a:xfrm>
            <a:off x="2588636" y="1554659"/>
            <a:ext cx="533400" cy="533400"/>
          </a:xfrm>
          <a:prstGeom prst="rightArrow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ight Arrow 14"/>
          <p:cNvSpPr/>
          <p:nvPr/>
        </p:nvSpPr>
        <p:spPr>
          <a:xfrm>
            <a:off x="5973594" y="1554659"/>
            <a:ext cx="533400" cy="533400"/>
          </a:xfrm>
          <a:prstGeom prst="rightArrow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Box 15"/>
          <p:cNvSpPr txBox="1"/>
          <p:nvPr/>
        </p:nvSpPr>
        <p:spPr>
          <a:xfrm>
            <a:off x="5978422" y="2354759"/>
            <a:ext cx="324177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/>
              <a:t>you get an </a:t>
            </a:r>
            <a:r>
              <a:rPr lang="en-US" sz="2200" b="1" dirty="0"/>
              <a:t>object file</a:t>
            </a:r>
            <a:r>
              <a:rPr lang="en-US" sz="2200" dirty="0"/>
              <a:t> for each source file.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2544594" y="2770138"/>
            <a:ext cx="39624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/>
              <a:t>the compiler </a:t>
            </a:r>
            <a:r>
              <a:rPr lang="en-US" sz="2200" b="1" dirty="0"/>
              <a:t>turns C code into machine code.</a:t>
            </a:r>
            <a:endParaRPr lang="en-US" sz="2200" dirty="0"/>
          </a:p>
        </p:txBody>
      </p:sp>
      <p:sp>
        <p:nvSpPr>
          <p:cNvPr id="13" name="TextBox 12"/>
          <p:cNvSpPr txBox="1"/>
          <p:nvPr/>
        </p:nvSpPr>
        <p:spPr>
          <a:xfrm>
            <a:off x="990600" y="4221658"/>
            <a:ext cx="41910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/>
              <a:t>they’re never </a:t>
            </a:r>
            <a:r>
              <a:rPr lang="en-US" sz="2200" dirty="0" err="1"/>
              <a:t>gonna</a:t>
            </a:r>
            <a:r>
              <a:rPr lang="en-US" sz="2200" dirty="0"/>
              <a:t> let me teach compilers again, are they.</a:t>
            </a:r>
          </a:p>
        </p:txBody>
      </p:sp>
    </p:spTree>
    <p:extLst>
      <p:ext uri="{BB962C8B-B14F-4D97-AF65-F5344CB8AC3E}">
        <p14:creationId xmlns:p14="http://schemas.microsoft.com/office/powerpoint/2010/main" val="53939195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11" grpId="0" animBg="1"/>
      <p:bldP spid="14" grpId="0" animBg="1"/>
      <p:bldP spid="15" grpId="0" animBg="1"/>
      <p:bldP spid="16" grpId="0"/>
      <p:bldP spid="17" grpId="0"/>
      <p:bldP spid="13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Object files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CS449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2B95B-556F-44BD-91A5-D80C1B9E2BB3}" type="slidenum">
              <a:rPr lang="en-US" smtClean="0"/>
              <a:pPr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1107701"/>
      </p:ext>
    </p:extLst>
  </p:cSld>
  <p:clrMapOvr>
    <a:masterClrMapping/>
  </p:clrMapOvr>
  <p:transition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Blobject</a:t>
            </a:r>
            <a:r>
              <a:rPr lang="en-US" dirty="0"/>
              <a:t> files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495301"/>
            <a:ext cx="8763000" cy="4648199"/>
          </a:xfrm>
        </p:spPr>
        <p:txBody>
          <a:bodyPr/>
          <a:lstStyle/>
          <a:p>
            <a:r>
              <a:rPr lang="en-US" dirty="0"/>
              <a:t>for every C code file the compiler takes, it produces </a:t>
            </a:r>
            <a:r>
              <a:rPr lang="en-US" b="1" dirty="0"/>
              <a:t>one</a:t>
            </a:r>
            <a:r>
              <a:rPr lang="en-US" dirty="0"/>
              <a:t> object file</a:t>
            </a:r>
          </a:p>
          <a:p>
            <a:pPr lvl="1"/>
            <a:r>
              <a:rPr lang="en-US" dirty="0"/>
              <a:t>doesn't matter how many headers it includes</a:t>
            </a:r>
          </a:p>
          <a:p>
            <a:r>
              <a:rPr lang="en-US" dirty="0"/>
              <a:t>by default it hides these files from you, but</a:t>
            </a:r>
            <a:r>
              <a:rPr lang="mr-IN" dirty="0"/>
              <a:t>…</a:t>
            </a:r>
            <a:endParaRPr lang="en-US" dirty="0"/>
          </a:p>
          <a:p>
            <a:pPr lvl="1"/>
            <a:r>
              <a:rPr lang="en-US" b="1" dirty="0" err="1"/>
              <a:t>gcc</a:t>
            </a:r>
            <a:r>
              <a:rPr lang="en-US" b="1" dirty="0"/>
              <a:t> -c </a:t>
            </a:r>
            <a:r>
              <a:rPr lang="en-US" dirty="0"/>
              <a:t>will output the object files</a:t>
            </a:r>
          </a:p>
          <a:p>
            <a:r>
              <a:rPr lang="en-US" dirty="0"/>
              <a:t>the </a:t>
            </a:r>
            <a:r>
              <a:rPr lang="en-US" b="1" dirty="0"/>
              <a:t>file</a:t>
            </a:r>
            <a:r>
              <a:rPr lang="en-US" dirty="0"/>
              <a:t> command in Linux is very useful</a:t>
            </a:r>
          </a:p>
          <a:p>
            <a:pPr lvl="1"/>
            <a:r>
              <a:rPr lang="en-US" dirty="0"/>
              <a:t>let's use it on a few files</a:t>
            </a:r>
          </a:p>
          <a:p>
            <a:r>
              <a:rPr lang="en-US" dirty="0"/>
              <a:t>so what's IN an object file?</a:t>
            </a:r>
          </a:p>
          <a:p>
            <a:pPr lvl="1"/>
            <a:r>
              <a:rPr lang="en-US" dirty="0"/>
              <a:t>let's try </a:t>
            </a:r>
            <a:r>
              <a:rPr lang="en-US" b="1" dirty="0" err="1"/>
              <a:t>objdump</a:t>
            </a:r>
            <a:r>
              <a:rPr lang="en-US" b="1" dirty="0"/>
              <a:t> -x </a:t>
            </a:r>
            <a:r>
              <a:rPr lang="en-US" dirty="0"/>
              <a:t>on one</a:t>
            </a:r>
          </a:p>
          <a:p>
            <a:pPr lvl="2"/>
            <a:r>
              <a:rPr lang="en-US" dirty="0"/>
              <a:t>WOAH WHAT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CS449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2B95B-556F-44BD-91A5-D80C1B9E2BB3}" type="slidenum">
              <a:rPr lang="en-US" smtClean="0"/>
              <a:pPr/>
              <a:t>23</a:t>
            </a:fld>
            <a:endParaRPr lang="en-US"/>
          </a:p>
        </p:txBody>
      </p:sp>
    </p:spTree>
  </p:cSld>
  <p:clrMapOvr>
    <a:masterClrMapping/>
  </p:clrMapOvr>
  <p:transition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Anatomy of an object file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495301"/>
            <a:ext cx="6553200" cy="4801659"/>
          </a:xfrm>
        </p:spPr>
        <p:txBody>
          <a:bodyPr/>
          <a:lstStyle/>
          <a:p>
            <a:r>
              <a:rPr lang="en-US" dirty="0"/>
              <a:t>an object file has several </a:t>
            </a:r>
            <a:r>
              <a:rPr lang="en-US" b="1" dirty="0"/>
              <a:t>sections </a:t>
            </a:r>
            <a:r>
              <a:rPr lang="en-US" dirty="0"/>
              <a:t>(or </a:t>
            </a:r>
            <a:r>
              <a:rPr lang="en-US" b="1" dirty="0"/>
              <a:t>segments</a:t>
            </a:r>
            <a:r>
              <a:rPr lang="en-US" dirty="0"/>
              <a:t>)</a:t>
            </a:r>
          </a:p>
          <a:p>
            <a:r>
              <a:rPr lang="en-US" dirty="0"/>
              <a:t>the </a:t>
            </a:r>
            <a:r>
              <a:rPr lang="en-US" b="1" dirty="0"/>
              <a:t>.text</a:t>
            </a:r>
            <a:r>
              <a:rPr lang="en-US" dirty="0"/>
              <a:t> segment contains...</a:t>
            </a:r>
          </a:p>
          <a:p>
            <a:pPr lvl="1"/>
            <a:r>
              <a:rPr lang="en-US" b="1" dirty="0"/>
              <a:t>the machine code</a:t>
            </a:r>
          </a:p>
          <a:p>
            <a:r>
              <a:rPr lang="en-US" dirty="0"/>
              <a:t>the </a:t>
            </a:r>
            <a:r>
              <a:rPr lang="en-US" b="1" dirty="0"/>
              <a:t>.data</a:t>
            </a:r>
            <a:r>
              <a:rPr lang="en-US" dirty="0"/>
              <a:t> segment</a:t>
            </a:r>
            <a:r>
              <a:rPr lang="en-US" b="1" dirty="0"/>
              <a:t> </a:t>
            </a:r>
            <a:r>
              <a:rPr lang="en-US" dirty="0"/>
              <a:t>contains</a:t>
            </a:r>
            <a:r>
              <a:rPr lang="mr-IN" dirty="0"/>
              <a:t>…</a:t>
            </a:r>
            <a:endParaRPr lang="en-US" dirty="0"/>
          </a:p>
          <a:p>
            <a:pPr lvl="1"/>
            <a:r>
              <a:rPr lang="en-US" b="1" dirty="0"/>
              <a:t>global variables</a:t>
            </a:r>
          </a:p>
          <a:p>
            <a:r>
              <a:rPr lang="en-US" dirty="0"/>
              <a:t>do these names seem familiar??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CS449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2B95B-556F-44BD-91A5-D80C1B9E2BB3}" type="slidenum">
              <a:rPr lang="en-US" smtClean="0"/>
              <a:pPr/>
              <a:t>24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6858000" y="647700"/>
            <a:ext cx="2057400" cy="1905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>
                <a:latin typeface="Consolas" charset="0"/>
                <a:ea typeface="Consolas" charset="0"/>
                <a:cs typeface="Consolas" charset="0"/>
              </a:rPr>
              <a:t>.text</a:t>
            </a:r>
            <a:endParaRPr lang="en-US" sz="2800" b="1" dirty="0">
              <a:latin typeface="Consolas" charset="0"/>
              <a:ea typeface="Consolas" charset="0"/>
              <a:cs typeface="Consolas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6858000" y="2552700"/>
            <a:ext cx="2057400" cy="1371600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>
                <a:latin typeface="Consolas" charset="0"/>
                <a:ea typeface="Consolas" charset="0"/>
                <a:cs typeface="Consolas" charset="0"/>
              </a:rPr>
              <a:t>.data</a:t>
            </a:r>
            <a:endParaRPr lang="en-US" sz="2800" b="1" dirty="0">
              <a:latin typeface="Consolas" charset="0"/>
              <a:ea typeface="Consolas" charset="0"/>
              <a:cs typeface="Consolas" charset="0"/>
            </a:endParaRPr>
          </a:p>
        </p:txBody>
      </p:sp>
    </p:spTree>
  </p:cSld>
  <p:clrMapOvr>
    <a:masterClrMapping/>
  </p:clrMapOvr>
  <p:transition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Kinds of data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495301"/>
            <a:ext cx="6019800" cy="4801659"/>
          </a:xfrm>
        </p:spPr>
        <p:txBody>
          <a:bodyPr/>
          <a:lstStyle/>
          <a:p>
            <a:r>
              <a:rPr lang="en-US" dirty="0"/>
              <a:t>three kinds of data segments actually</a:t>
            </a:r>
          </a:p>
          <a:p>
            <a:r>
              <a:rPr lang="en-US" b="1" dirty="0"/>
              <a:t>.data </a:t>
            </a:r>
            <a:r>
              <a:rPr lang="en-US" dirty="0"/>
              <a:t>is for </a:t>
            </a:r>
            <a:r>
              <a:rPr lang="en-US" b="1" dirty="0" err="1"/>
              <a:t>globals</a:t>
            </a:r>
            <a:endParaRPr lang="en-US" b="1" dirty="0"/>
          </a:p>
          <a:p>
            <a:pPr lvl="1"/>
            <a:r>
              <a:rPr lang="en-US" sz="2800" b="1" dirty="0" err="1">
                <a:solidFill>
                  <a:srgbClr val="FF0000"/>
                </a:solidFill>
                <a:latin typeface="Consolas" charset="0"/>
                <a:ea typeface="Consolas" charset="0"/>
                <a:cs typeface="Consolas" charset="0"/>
              </a:rPr>
              <a:t>int</a:t>
            </a:r>
            <a:r>
              <a:rPr lang="en-US" sz="2800" b="1" dirty="0">
                <a:solidFill>
                  <a:srgbClr val="FF0000"/>
                </a:solidFill>
                <a:latin typeface="Consolas" charset="0"/>
                <a:ea typeface="Consolas" charset="0"/>
                <a:cs typeface="Consolas" charset="0"/>
              </a:rPr>
              <a:t> </a:t>
            </a:r>
            <a:r>
              <a:rPr lang="en-US" sz="2800" b="1" dirty="0">
                <a:latin typeface="Consolas" charset="0"/>
                <a:ea typeface="Consolas" charset="0"/>
                <a:cs typeface="Consolas" charset="0"/>
              </a:rPr>
              <a:t>globe = </a:t>
            </a:r>
            <a:r>
              <a:rPr lang="en-US" sz="2800" b="1" dirty="0">
                <a:solidFill>
                  <a:schemeClr val="accent3">
                    <a:lumMod val="75000"/>
                  </a:schemeClr>
                </a:solidFill>
                <a:latin typeface="Consolas" charset="0"/>
                <a:ea typeface="Consolas" charset="0"/>
                <a:cs typeface="Consolas" charset="0"/>
              </a:rPr>
              <a:t>100</a:t>
            </a:r>
            <a:r>
              <a:rPr lang="en-US" sz="2800" b="1" dirty="0">
                <a:latin typeface="Consolas" charset="0"/>
                <a:ea typeface="Consolas" charset="0"/>
                <a:cs typeface="Consolas" charset="0"/>
              </a:rPr>
              <a:t>;</a:t>
            </a:r>
          </a:p>
          <a:p>
            <a:r>
              <a:rPr lang="en-US" b="1" dirty="0"/>
              <a:t>.</a:t>
            </a:r>
            <a:r>
              <a:rPr lang="en-US" b="1" dirty="0" err="1"/>
              <a:t>bss</a:t>
            </a:r>
            <a:r>
              <a:rPr lang="en-US" b="1" dirty="0"/>
              <a:t> </a:t>
            </a:r>
            <a:r>
              <a:rPr lang="en-US" dirty="0"/>
              <a:t>is for </a:t>
            </a:r>
            <a:r>
              <a:rPr lang="en-US" b="1" dirty="0" err="1"/>
              <a:t>globals</a:t>
            </a:r>
            <a:r>
              <a:rPr lang="en-US" b="1" dirty="0"/>
              <a:t> that are initialized to 0</a:t>
            </a:r>
          </a:p>
          <a:p>
            <a:pPr lvl="1"/>
            <a:r>
              <a:rPr lang="en-US" sz="2800" b="1" dirty="0" err="1">
                <a:solidFill>
                  <a:srgbClr val="FF0000"/>
                </a:solidFill>
                <a:latin typeface="Consolas" charset="0"/>
                <a:ea typeface="Consolas" charset="0"/>
                <a:cs typeface="Consolas" charset="0"/>
              </a:rPr>
              <a:t>int</a:t>
            </a:r>
            <a:r>
              <a:rPr lang="en-US" sz="2800" b="1" dirty="0">
                <a:solidFill>
                  <a:srgbClr val="FF0000"/>
                </a:solidFill>
                <a:latin typeface="Consolas" charset="0"/>
                <a:ea typeface="Consolas" charset="0"/>
                <a:cs typeface="Consolas" charset="0"/>
              </a:rPr>
              <a:t> </a:t>
            </a:r>
            <a:r>
              <a:rPr lang="en-US" sz="2800" b="1" dirty="0" err="1">
                <a:latin typeface="Consolas" charset="0"/>
                <a:ea typeface="Consolas" charset="0"/>
                <a:cs typeface="Consolas" charset="0"/>
              </a:rPr>
              <a:t>arr</a:t>
            </a:r>
            <a:r>
              <a:rPr lang="en-US" sz="2800" b="1" dirty="0">
                <a:latin typeface="Consolas" charset="0"/>
                <a:ea typeface="Consolas" charset="0"/>
                <a:cs typeface="Consolas" charset="0"/>
              </a:rPr>
              <a:t>[</a:t>
            </a:r>
            <a:r>
              <a:rPr lang="en-US" sz="2800" b="1" dirty="0">
                <a:solidFill>
                  <a:schemeClr val="accent3">
                    <a:lumMod val="75000"/>
                  </a:schemeClr>
                </a:solidFill>
                <a:latin typeface="Consolas" charset="0"/>
                <a:ea typeface="Consolas" charset="0"/>
                <a:cs typeface="Consolas" charset="0"/>
              </a:rPr>
              <a:t>100</a:t>
            </a:r>
            <a:r>
              <a:rPr lang="en-US" sz="2800" b="1" dirty="0">
                <a:latin typeface="Consolas" charset="0"/>
                <a:ea typeface="Consolas" charset="0"/>
                <a:cs typeface="Consolas" charset="0"/>
              </a:rPr>
              <a:t>];</a:t>
            </a:r>
          </a:p>
          <a:p>
            <a:pPr lvl="1"/>
            <a:r>
              <a:rPr lang="en-US" dirty="0"/>
              <a:t>there's no need to </a:t>
            </a:r>
            <a:r>
              <a:rPr lang="en-US" i="1" dirty="0"/>
              <a:t>store</a:t>
            </a:r>
            <a:r>
              <a:rPr lang="en-US" dirty="0"/>
              <a:t> 0s</a:t>
            </a:r>
          </a:p>
          <a:p>
            <a:pPr lvl="1"/>
            <a:r>
              <a:rPr lang="en-US" dirty="0"/>
              <a:t>so it's a bit of optimization</a:t>
            </a:r>
          </a:p>
          <a:p>
            <a:r>
              <a:rPr lang="en-US" b="1" dirty="0"/>
              <a:t>.</a:t>
            </a:r>
            <a:r>
              <a:rPr lang="en-US" b="1" dirty="0" err="1"/>
              <a:t>rodata</a:t>
            </a:r>
            <a:r>
              <a:rPr lang="en-US" b="1" dirty="0"/>
              <a:t> </a:t>
            </a:r>
            <a:r>
              <a:rPr lang="en-US" dirty="0"/>
              <a:t>is for </a:t>
            </a:r>
            <a:r>
              <a:rPr lang="en-US" b="1" dirty="0"/>
              <a:t>read-only data</a:t>
            </a:r>
          </a:p>
          <a:p>
            <a:pPr lvl="1"/>
            <a:r>
              <a:rPr lang="en-US" sz="2800" b="1" dirty="0">
                <a:solidFill>
                  <a:schemeClr val="accent6">
                    <a:lumMod val="75000"/>
                  </a:schemeClr>
                </a:solidFill>
                <a:latin typeface="Consolas" charset="0"/>
                <a:ea typeface="Consolas" charset="0"/>
                <a:cs typeface="Consolas" charset="0"/>
              </a:rPr>
              <a:t>"hello there"</a:t>
            </a:r>
          </a:p>
          <a:p>
            <a:pPr lvl="1"/>
            <a:r>
              <a:rPr lang="en-US" dirty="0"/>
              <a:t>if you try to change the values here</a:t>
            </a:r>
            <a:r>
              <a:rPr lang="mr-IN" dirty="0"/>
              <a:t>…</a:t>
            </a:r>
            <a:endParaRPr lang="en-US" dirty="0"/>
          </a:p>
          <a:p>
            <a:pPr lvl="1"/>
            <a:r>
              <a:rPr lang="en-US" dirty="0"/>
              <a:t>you get a </a:t>
            </a:r>
            <a:r>
              <a:rPr lang="en-US" b="1" dirty="0" err="1"/>
              <a:t>segfault</a:t>
            </a:r>
            <a:r>
              <a:rPr lang="en-US" b="1" dirty="0"/>
              <a:t>!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CS449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2B95B-556F-44BD-91A5-D80C1B9E2BB3}" type="slidenum">
              <a:rPr lang="en-US" smtClean="0"/>
              <a:pPr/>
              <a:t>25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858000" y="647700"/>
            <a:ext cx="2057400" cy="1371600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latin typeface="Consolas" charset="0"/>
                <a:ea typeface="Consolas" charset="0"/>
                <a:cs typeface="Consolas" charset="0"/>
              </a:rPr>
              <a:t>.data</a:t>
            </a:r>
          </a:p>
        </p:txBody>
      </p:sp>
      <p:sp>
        <p:nvSpPr>
          <p:cNvPr id="8" name="Rectangle 7"/>
          <p:cNvSpPr/>
          <p:nvPr/>
        </p:nvSpPr>
        <p:spPr>
          <a:xfrm>
            <a:off x="6858000" y="2019300"/>
            <a:ext cx="2057400" cy="13716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latin typeface="Consolas" charset="0"/>
                <a:ea typeface="Consolas" charset="0"/>
                <a:cs typeface="Consolas" charset="0"/>
              </a:rPr>
              <a:t>.</a:t>
            </a:r>
            <a:r>
              <a:rPr lang="en-US" sz="2800" b="1" dirty="0" err="1">
                <a:latin typeface="Consolas" charset="0"/>
                <a:ea typeface="Consolas" charset="0"/>
                <a:cs typeface="Consolas" charset="0"/>
              </a:rPr>
              <a:t>bss</a:t>
            </a:r>
            <a:endParaRPr lang="en-US" sz="2800" b="1" dirty="0">
              <a:latin typeface="Consolas" charset="0"/>
              <a:ea typeface="Consolas" charset="0"/>
              <a:cs typeface="Consolas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6859398" y="3390900"/>
            <a:ext cx="2057400" cy="1371600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latin typeface="Consolas" charset="0"/>
                <a:ea typeface="Consolas" charset="0"/>
                <a:cs typeface="Consolas" charset="0"/>
              </a:rPr>
              <a:t>.</a:t>
            </a:r>
            <a:r>
              <a:rPr lang="en-US" sz="2800" b="1" dirty="0" err="1">
                <a:latin typeface="Consolas" charset="0"/>
                <a:ea typeface="Consolas" charset="0"/>
                <a:cs typeface="Consolas" charset="0"/>
              </a:rPr>
              <a:t>rodata</a:t>
            </a:r>
            <a:endParaRPr lang="en-US" sz="2800" b="1" dirty="0">
              <a:latin typeface="Consolas" charset="0"/>
              <a:ea typeface="Consolas" charset="0"/>
              <a:cs typeface="Consola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89792779"/>
      </p:ext>
    </p:extLst>
  </p:cSld>
  <p:clrMapOvr>
    <a:masterClrMapping/>
  </p:clrMapOvr>
  <p:transition/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0"/>
            <a:ext cx="9448800" cy="495300"/>
          </a:xfrm>
        </p:spPr>
        <p:txBody>
          <a:bodyPr/>
          <a:lstStyle/>
          <a:p>
            <a:r>
              <a:rPr lang="en-US" dirty="0"/>
              <a:t>A map! But that looks like</a:t>
            </a:r>
            <a:r>
              <a:rPr lang="mr-IN" dirty="0"/>
              <a:t>…</a:t>
            </a:r>
            <a:r>
              <a:rPr lang="en-US" dirty="0"/>
              <a:t> a </a:t>
            </a:r>
            <a:r>
              <a:rPr lang="en-US" dirty="0" err="1"/>
              <a:t>closeup</a:t>
            </a:r>
            <a:r>
              <a:rPr lang="en-US" dirty="0"/>
              <a:t> of an object file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495301"/>
            <a:ext cx="5029200" cy="4801659"/>
          </a:xfrm>
        </p:spPr>
        <p:txBody>
          <a:bodyPr/>
          <a:lstStyle/>
          <a:p>
            <a:r>
              <a:rPr lang="en-US" dirty="0"/>
              <a:t>then there's the </a:t>
            </a:r>
            <a:r>
              <a:rPr lang="en-US" b="1" dirty="0"/>
              <a:t>symbol table</a:t>
            </a:r>
          </a:p>
          <a:p>
            <a:pPr lvl="1"/>
            <a:r>
              <a:rPr lang="en-US" dirty="0"/>
              <a:t>"symbol" means "name"</a:t>
            </a:r>
          </a:p>
          <a:p>
            <a:r>
              <a:rPr lang="en-US" dirty="0"/>
              <a:t>this is a list of all the </a:t>
            </a:r>
            <a:r>
              <a:rPr lang="en-US" i="1" dirty="0"/>
              <a:t>things</a:t>
            </a:r>
            <a:r>
              <a:rPr lang="en-US" dirty="0"/>
              <a:t> in the file</a:t>
            </a:r>
          </a:p>
          <a:p>
            <a:pPr lvl="1"/>
            <a:r>
              <a:rPr lang="en-US" dirty="0"/>
              <a:t>their </a:t>
            </a:r>
            <a:r>
              <a:rPr lang="en-US" b="1" dirty="0"/>
              <a:t>name</a:t>
            </a:r>
          </a:p>
          <a:p>
            <a:pPr lvl="1"/>
            <a:r>
              <a:rPr lang="en-US" b="1" dirty="0"/>
              <a:t>what</a:t>
            </a:r>
            <a:r>
              <a:rPr lang="en-US" dirty="0"/>
              <a:t> they are (function, </a:t>
            </a:r>
            <a:r>
              <a:rPr lang="en-US" dirty="0" err="1"/>
              <a:t>var</a:t>
            </a:r>
            <a:r>
              <a:rPr lang="en-US" dirty="0"/>
              <a:t>, etc.)</a:t>
            </a:r>
          </a:p>
          <a:p>
            <a:pPr lvl="1"/>
            <a:r>
              <a:rPr lang="en-US" dirty="0"/>
              <a:t>which </a:t>
            </a:r>
            <a:r>
              <a:rPr lang="en-US" b="1" dirty="0"/>
              <a:t>segment</a:t>
            </a:r>
            <a:r>
              <a:rPr lang="en-US" dirty="0"/>
              <a:t> they're in</a:t>
            </a:r>
          </a:p>
          <a:p>
            <a:pPr lvl="1"/>
            <a:r>
              <a:rPr lang="en-US" dirty="0"/>
              <a:t>their </a:t>
            </a:r>
            <a:r>
              <a:rPr lang="en-US" b="1" dirty="0"/>
              <a:t>address</a:t>
            </a:r>
          </a:p>
          <a:p>
            <a:pPr lvl="1"/>
            <a:r>
              <a:rPr lang="en-US" dirty="0"/>
              <a:t>and some other crap</a:t>
            </a:r>
          </a:p>
          <a:p>
            <a:r>
              <a:rPr lang="en-US" dirty="0"/>
              <a:t>but it also lists some things that are NOT in the file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CS449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2B95B-556F-44BD-91A5-D80C1B9E2BB3}" type="slidenum">
              <a:rPr lang="en-US" smtClean="0"/>
              <a:pPr/>
              <a:t>26</a:t>
            </a:fld>
            <a:endParaRPr lang="en-US"/>
          </a:p>
        </p:txBody>
      </p:sp>
      <p:grpSp>
        <p:nvGrpSpPr>
          <p:cNvPr id="4" name="Group 3"/>
          <p:cNvGrpSpPr/>
          <p:nvPr/>
        </p:nvGrpSpPr>
        <p:grpSpPr>
          <a:xfrm>
            <a:off x="7391398" y="572559"/>
            <a:ext cx="1600510" cy="4715361"/>
            <a:chOff x="6858000" y="422730"/>
            <a:chExt cx="2057400" cy="4863846"/>
          </a:xfrm>
        </p:grpSpPr>
        <p:sp>
          <p:nvSpPr>
            <p:cNvPr id="7" name="Rectangle 6"/>
            <p:cNvSpPr/>
            <p:nvPr/>
          </p:nvSpPr>
          <p:spPr>
            <a:xfrm>
              <a:off x="6858000" y="422730"/>
              <a:ext cx="2057400" cy="1905000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b="1">
                  <a:latin typeface="Consolas" charset="0"/>
                  <a:ea typeface="Consolas" charset="0"/>
                  <a:cs typeface="Consolas" charset="0"/>
                </a:rPr>
                <a:t>.text</a:t>
              </a:r>
              <a:endParaRPr lang="en-US" sz="2800" b="1" dirty="0">
                <a:latin typeface="Consolas" charset="0"/>
                <a:ea typeface="Consolas" charset="0"/>
                <a:cs typeface="Consolas" charset="0"/>
              </a:endParaRPr>
            </a:p>
          </p:txBody>
        </p:sp>
        <p:sp>
          <p:nvSpPr>
            <p:cNvPr id="8" name="Rectangle 7"/>
            <p:cNvSpPr/>
            <p:nvPr/>
          </p:nvSpPr>
          <p:spPr>
            <a:xfrm>
              <a:off x="6858000" y="2321980"/>
              <a:ext cx="2057400" cy="990600"/>
            </a:xfrm>
            <a:prstGeom prst="rect">
              <a:avLst/>
            </a:prstGeom>
            <a:solidFill>
              <a:schemeClr val="accent3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b="1" dirty="0">
                  <a:latin typeface="Consolas" charset="0"/>
                  <a:ea typeface="Consolas" charset="0"/>
                  <a:cs typeface="Consolas" charset="0"/>
                </a:rPr>
                <a:t>.data</a:t>
              </a:r>
            </a:p>
          </p:txBody>
        </p:sp>
        <p:sp>
          <p:nvSpPr>
            <p:cNvPr id="9" name="Rectangle 8"/>
            <p:cNvSpPr/>
            <p:nvPr/>
          </p:nvSpPr>
          <p:spPr>
            <a:xfrm>
              <a:off x="6858000" y="3311210"/>
              <a:ext cx="2057399" cy="990600"/>
            </a:xfrm>
            <a:prstGeom prst="rect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b="1" dirty="0">
                  <a:latin typeface="Consolas" charset="0"/>
                  <a:ea typeface="Consolas" charset="0"/>
                  <a:cs typeface="Consolas" charset="0"/>
                </a:rPr>
                <a:t>.</a:t>
              </a:r>
              <a:r>
                <a:rPr lang="en-US" sz="2800" b="1" dirty="0" err="1">
                  <a:latin typeface="Consolas" charset="0"/>
                  <a:ea typeface="Consolas" charset="0"/>
                  <a:cs typeface="Consolas" charset="0"/>
                </a:rPr>
                <a:t>bss</a:t>
              </a:r>
              <a:endParaRPr lang="en-US" sz="2800" b="1" dirty="0">
                <a:latin typeface="Consolas" charset="0"/>
                <a:ea typeface="Consolas" charset="0"/>
                <a:cs typeface="Consolas" charset="0"/>
              </a:endParaRPr>
            </a:p>
          </p:txBody>
        </p:sp>
        <p:sp>
          <p:nvSpPr>
            <p:cNvPr id="10" name="Rectangle 9"/>
            <p:cNvSpPr/>
            <p:nvPr/>
          </p:nvSpPr>
          <p:spPr>
            <a:xfrm>
              <a:off x="6858000" y="4295976"/>
              <a:ext cx="2057399" cy="990600"/>
            </a:xfrm>
            <a:prstGeom prst="rect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b="1" dirty="0">
                  <a:latin typeface="Consolas" charset="0"/>
                  <a:ea typeface="Consolas" charset="0"/>
                  <a:cs typeface="Consolas" charset="0"/>
                </a:rPr>
                <a:t>.</a:t>
              </a:r>
              <a:r>
                <a:rPr lang="en-US" sz="2800" b="1" dirty="0" err="1">
                  <a:latin typeface="Consolas" charset="0"/>
                  <a:ea typeface="Consolas" charset="0"/>
                  <a:cs typeface="Consolas" charset="0"/>
                </a:rPr>
                <a:t>rodata</a:t>
              </a:r>
              <a:endParaRPr lang="en-US" sz="2800" b="1" dirty="0">
                <a:latin typeface="Consolas" charset="0"/>
                <a:ea typeface="Consolas" charset="0"/>
                <a:cs typeface="Consolas" charset="0"/>
              </a:endParaRPr>
            </a:p>
          </p:txBody>
        </p:sp>
      </p:grpSp>
      <p:sp>
        <p:nvSpPr>
          <p:cNvPr id="11" name="Rectangle 10"/>
          <p:cNvSpPr/>
          <p:nvPr/>
        </p:nvSpPr>
        <p:spPr>
          <a:xfrm>
            <a:off x="5440052" y="1742386"/>
            <a:ext cx="1524000" cy="1846843"/>
          </a:xfrm>
          <a:prstGeom prst="rect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r"/>
            <a:r>
              <a:rPr lang="en-US" sz="1800" b="1" dirty="0">
                <a:solidFill>
                  <a:schemeClr val="tx1"/>
                </a:solidFill>
                <a:latin typeface="Consolas" charset="0"/>
                <a:ea typeface="Consolas" charset="0"/>
                <a:cs typeface="Consolas" charset="0"/>
              </a:rPr>
              <a:t>main</a:t>
            </a:r>
          </a:p>
          <a:p>
            <a:pPr algn="r"/>
            <a:r>
              <a:rPr lang="en-US" sz="1800" b="1" dirty="0" err="1">
                <a:solidFill>
                  <a:schemeClr val="tx1"/>
                </a:solidFill>
                <a:latin typeface="Consolas" charset="0"/>
                <a:ea typeface="Consolas" charset="0"/>
                <a:cs typeface="Consolas" charset="0"/>
              </a:rPr>
              <a:t>check_user</a:t>
            </a:r>
            <a:endParaRPr lang="en-US" sz="1800" b="1" dirty="0">
              <a:solidFill>
                <a:schemeClr val="tx1"/>
              </a:solidFill>
              <a:latin typeface="Consolas" charset="0"/>
              <a:ea typeface="Consolas" charset="0"/>
              <a:cs typeface="Consolas" charset="0"/>
            </a:endParaRPr>
          </a:p>
          <a:p>
            <a:pPr algn="r"/>
            <a:r>
              <a:rPr lang="en-US" sz="1800" b="1" dirty="0">
                <a:solidFill>
                  <a:schemeClr val="tx1"/>
                </a:solidFill>
                <a:latin typeface="Consolas" charset="0"/>
                <a:ea typeface="Consolas" charset="0"/>
                <a:cs typeface="Consolas" charset="0"/>
              </a:rPr>
              <a:t>globe</a:t>
            </a:r>
          </a:p>
          <a:p>
            <a:pPr algn="r"/>
            <a:r>
              <a:rPr lang="en-US" sz="1800" b="1" dirty="0" err="1">
                <a:solidFill>
                  <a:schemeClr val="tx1"/>
                </a:solidFill>
                <a:latin typeface="Consolas" charset="0"/>
                <a:ea typeface="Consolas" charset="0"/>
                <a:cs typeface="Consolas" charset="0"/>
              </a:rPr>
              <a:t>arr</a:t>
            </a:r>
            <a:endParaRPr lang="en-US" sz="1800" b="1" dirty="0">
              <a:solidFill>
                <a:schemeClr val="tx1"/>
              </a:solidFill>
              <a:latin typeface="Consolas" charset="0"/>
              <a:ea typeface="Consolas" charset="0"/>
              <a:cs typeface="Consolas" charset="0"/>
            </a:endParaRPr>
          </a:p>
          <a:p>
            <a:pPr algn="r"/>
            <a:r>
              <a:rPr lang="en-US" sz="1800" b="1" dirty="0">
                <a:solidFill>
                  <a:schemeClr val="tx1"/>
                </a:solidFill>
                <a:latin typeface="Consolas" charset="0"/>
                <a:ea typeface="Consolas" charset="0"/>
                <a:cs typeface="Consolas" charset="0"/>
              </a:rPr>
              <a:t>_str_0001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306037" y="1268537"/>
            <a:ext cx="179202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/>
              <a:t>Symbol Table</a:t>
            </a:r>
          </a:p>
        </p:txBody>
      </p:sp>
      <p:cxnSp>
        <p:nvCxnSpPr>
          <p:cNvPr id="14" name="Curved Connector 13"/>
          <p:cNvCxnSpPr>
            <a:endCxn id="7" idx="1"/>
          </p:cNvCxnSpPr>
          <p:nvPr/>
        </p:nvCxnSpPr>
        <p:spPr>
          <a:xfrm flipV="1">
            <a:off x="6964052" y="1495981"/>
            <a:ext cx="427348" cy="370919"/>
          </a:xfrm>
          <a:prstGeom prst="curvedConnector3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Curved Connector 14"/>
          <p:cNvCxnSpPr/>
          <p:nvPr/>
        </p:nvCxnSpPr>
        <p:spPr>
          <a:xfrm flipV="1">
            <a:off x="6964052" y="1940639"/>
            <a:ext cx="427348" cy="244060"/>
          </a:xfrm>
          <a:prstGeom prst="curvedConnector3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Curved Connector 21"/>
          <p:cNvCxnSpPr/>
          <p:nvPr/>
        </p:nvCxnSpPr>
        <p:spPr>
          <a:xfrm>
            <a:off x="6964052" y="2447135"/>
            <a:ext cx="427348" cy="218672"/>
          </a:xfrm>
          <a:prstGeom prst="curvedConnector3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Curved Connector 24"/>
          <p:cNvCxnSpPr>
            <a:stCxn id="11" idx="3"/>
            <a:endCxn id="9" idx="1"/>
          </p:cNvCxnSpPr>
          <p:nvPr/>
        </p:nvCxnSpPr>
        <p:spPr>
          <a:xfrm>
            <a:off x="6964052" y="2665808"/>
            <a:ext cx="427348" cy="1187230"/>
          </a:xfrm>
          <a:prstGeom prst="curvedConnector3">
            <a:avLst>
              <a:gd name="adj1" fmla="val 50000"/>
            </a:avLst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Curved Connector 27"/>
          <p:cNvCxnSpPr>
            <a:endCxn id="10" idx="1"/>
          </p:cNvCxnSpPr>
          <p:nvPr/>
        </p:nvCxnSpPr>
        <p:spPr>
          <a:xfrm rot="16200000" flipH="1">
            <a:off x="6247341" y="3663682"/>
            <a:ext cx="1646008" cy="642110"/>
          </a:xfrm>
          <a:prstGeom prst="curvedConnector2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TextBox 47"/>
          <p:cNvSpPr txBox="1"/>
          <p:nvPr/>
        </p:nvSpPr>
        <p:spPr>
          <a:xfrm>
            <a:off x="5425506" y="3221323"/>
            <a:ext cx="119455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dirty="0" err="1">
                <a:solidFill>
                  <a:srgbClr val="FF0000"/>
                </a:solidFill>
                <a:latin typeface="Consolas" charset="0"/>
                <a:ea typeface="Consolas" charset="0"/>
                <a:cs typeface="Consolas" charset="0"/>
              </a:rPr>
              <a:t>printf</a:t>
            </a:r>
            <a:r>
              <a:rPr lang="en-US" sz="1600" b="1" dirty="0">
                <a:solidFill>
                  <a:srgbClr val="FF0000"/>
                </a:solidFill>
                <a:latin typeface="Consolas" charset="0"/>
                <a:ea typeface="Consolas" charset="0"/>
                <a:cs typeface="Consolas" charset="0"/>
              </a:rPr>
              <a:t>???</a:t>
            </a:r>
          </a:p>
        </p:txBody>
      </p:sp>
    </p:spTree>
    <p:extLst>
      <p:ext uri="{BB962C8B-B14F-4D97-AF65-F5344CB8AC3E}">
        <p14:creationId xmlns:p14="http://schemas.microsoft.com/office/powerpoint/2010/main" val="180183584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Linking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CS449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2B95B-556F-44BD-91A5-D80C1B9E2BB3}" type="slidenum">
              <a:rPr lang="en-US" smtClean="0"/>
              <a:pPr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1724238"/>
      </p:ext>
    </p:extLst>
  </p:cSld>
  <p:clrMapOvr>
    <a:masterClrMapping/>
  </p:clrMapOvr>
  <p:transition/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Puzzle pieces from the clay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495301"/>
            <a:ext cx="8763000" cy="609599"/>
          </a:xfrm>
        </p:spPr>
        <p:txBody>
          <a:bodyPr/>
          <a:lstStyle/>
          <a:p>
            <a:r>
              <a:rPr lang="en-US" dirty="0"/>
              <a:t>object files are </a:t>
            </a:r>
            <a:r>
              <a:rPr lang="en-US" b="1" dirty="0"/>
              <a:t>an incomplete part of a whole,</a:t>
            </a:r>
            <a:r>
              <a:rPr lang="en-US" dirty="0"/>
              <a:t> like a puzzle piece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CS449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2B95B-556F-44BD-91A5-D80C1B9E2BB3}" type="slidenum">
              <a:rPr lang="en-US" smtClean="0"/>
              <a:pPr/>
              <a:t>28</a:t>
            </a:fld>
            <a:endParaRPr lang="en-US"/>
          </a:p>
        </p:txBody>
      </p:sp>
      <p:grpSp>
        <p:nvGrpSpPr>
          <p:cNvPr id="17" name="Group 16"/>
          <p:cNvGrpSpPr/>
          <p:nvPr/>
        </p:nvGrpSpPr>
        <p:grpSpPr>
          <a:xfrm>
            <a:off x="1785081" y="1021307"/>
            <a:ext cx="3519872" cy="2528658"/>
            <a:chOff x="152400" y="1097507"/>
            <a:chExt cx="3519872" cy="2528658"/>
          </a:xfrm>
        </p:grpSpPr>
        <p:grpSp>
          <p:nvGrpSpPr>
            <p:cNvPr id="13" name="Group 12"/>
            <p:cNvGrpSpPr/>
            <p:nvPr/>
          </p:nvGrpSpPr>
          <p:grpSpPr>
            <a:xfrm>
              <a:off x="621371" y="1551192"/>
              <a:ext cx="2074973" cy="2074973"/>
              <a:chOff x="926171" y="1474992"/>
              <a:chExt cx="2074973" cy="2074973"/>
            </a:xfrm>
          </p:grpSpPr>
          <p:pic>
            <p:nvPicPr>
              <p:cNvPr id="1034" name="Picture 10" descr="Image result for puzzle piece symbol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>
                <a:off x="926171" y="1474992"/>
                <a:ext cx="2074973" cy="2074973"/>
              </a:xfrm>
              <a:prstGeom prst="rect">
                <a:avLst/>
              </a:prstGeom>
              <a:noFill/>
            </p:spPr>
          </p:pic>
          <p:sp>
            <p:nvSpPr>
              <p:cNvPr id="12" name="TextBox 11"/>
              <p:cNvSpPr txBox="1"/>
              <p:nvPr/>
            </p:nvSpPr>
            <p:spPr>
              <a:xfrm>
                <a:off x="1066800" y="2205029"/>
                <a:ext cx="1376930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b="1" dirty="0" err="1">
                    <a:latin typeface="Consolas" charset="0"/>
                    <a:ea typeface="Consolas" charset="0"/>
                    <a:cs typeface="Consolas" charset="0"/>
                  </a:rPr>
                  <a:t>test.o</a:t>
                </a:r>
                <a:endParaRPr lang="en-US" sz="2800" b="1" dirty="0">
                  <a:latin typeface="Consolas" charset="0"/>
                  <a:ea typeface="Consolas" charset="0"/>
                  <a:cs typeface="Consolas" charset="0"/>
                </a:endParaRPr>
              </a:p>
            </p:txBody>
          </p:sp>
        </p:grpSp>
        <p:sp>
          <p:nvSpPr>
            <p:cNvPr id="14" name="TextBox 13"/>
            <p:cNvSpPr txBox="1"/>
            <p:nvPr/>
          </p:nvSpPr>
          <p:spPr>
            <a:xfrm>
              <a:off x="152400" y="1097507"/>
              <a:ext cx="281940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b="1" dirty="0" err="1">
                  <a:latin typeface="Consolas" pitchFamily="49" charset="0"/>
                  <a:cs typeface="Consolas" pitchFamily="49" charset="0"/>
                </a:rPr>
                <a:t>show_message</a:t>
              </a:r>
              <a:endParaRPr lang="en-US" sz="2800" b="1" dirty="0">
                <a:latin typeface="Consolas" pitchFamily="49" charset="0"/>
                <a:cs typeface="Consolas" pitchFamily="49" charset="0"/>
              </a:endParaRPr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2681672" y="2587103"/>
              <a:ext cx="99060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b="1">
                  <a:latin typeface="Consolas" pitchFamily="49" charset="0"/>
                  <a:cs typeface="Consolas" pitchFamily="49" charset="0"/>
                </a:rPr>
                <a:t>main</a:t>
              </a:r>
            </a:p>
          </p:txBody>
        </p:sp>
      </p:grpSp>
      <p:grpSp>
        <p:nvGrpSpPr>
          <p:cNvPr id="21" name="Group 20"/>
          <p:cNvGrpSpPr/>
          <p:nvPr/>
        </p:nvGrpSpPr>
        <p:grpSpPr>
          <a:xfrm>
            <a:off x="4337492" y="1163526"/>
            <a:ext cx="2977708" cy="1586105"/>
            <a:chOff x="2136265" y="1076103"/>
            <a:chExt cx="2977708" cy="1586105"/>
          </a:xfrm>
        </p:grpSpPr>
        <p:sp>
          <p:nvSpPr>
            <p:cNvPr id="18" name="TextBox 17"/>
            <p:cNvSpPr txBox="1"/>
            <p:nvPr/>
          </p:nvSpPr>
          <p:spPr>
            <a:xfrm>
              <a:off x="2136265" y="1417197"/>
              <a:ext cx="2977708" cy="7694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200" dirty="0"/>
                <a:t>it </a:t>
              </a:r>
              <a:r>
                <a:rPr lang="en-US" sz="2200" i="1" dirty="0"/>
                <a:t>has</a:t>
              </a:r>
              <a:r>
                <a:rPr lang="en-US" sz="2200" dirty="0"/>
                <a:t> - or </a:t>
              </a:r>
              <a:r>
                <a:rPr lang="en-US" sz="2200" b="1" i="1" dirty="0"/>
                <a:t>exports</a:t>
              </a:r>
              <a:r>
                <a:rPr lang="en-US" sz="2200" dirty="0"/>
                <a:t> - these functions</a:t>
              </a:r>
              <a:r>
                <a:rPr lang="mr-IN" sz="2200" dirty="0"/>
                <a:t>…</a:t>
              </a:r>
              <a:endParaRPr lang="en-US" sz="2200" dirty="0"/>
            </a:p>
          </p:txBody>
        </p:sp>
        <p:sp>
          <p:nvSpPr>
            <p:cNvPr id="19" name="Freeform 18"/>
            <p:cNvSpPr/>
            <p:nvPr/>
          </p:nvSpPr>
          <p:spPr>
            <a:xfrm>
              <a:off x="3106627" y="2174097"/>
              <a:ext cx="463582" cy="488111"/>
            </a:xfrm>
            <a:custGeom>
              <a:avLst/>
              <a:gdLst>
                <a:gd name="connsiteX0" fmla="*/ 473186 w 532866"/>
                <a:gd name="connsiteY0" fmla="*/ 0 h 249382"/>
                <a:gd name="connsiteX1" fmla="*/ 454002 w 532866"/>
                <a:gd name="connsiteY1" fmla="*/ 179043 h 249382"/>
                <a:gd name="connsiteX2" fmla="*/ 0 w 532866"/>
                <a:gd name="connsiteY2" fmla="*/ 249382 h 2493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532866" h="249382">
                  <a:moveTo>
                    <a:pt x="473186" y="0"/>
                  </a:moveTo>
                  <a:cubicBezTo>
                    <a:pt x="503026" y="68739"/>
                    <a:pt x="532866" y="137479"/>
                    <a:pt x="454002" y="179043"/>
                  </a:cubicBezTo>
                  <a:cubicBezTo>
                    <a:pt x="375138" y="220607"/>
                    <a:pt x="187569" y="234994"/>
                    <a:pt x="0" y="249382"/>
                  </a:cubicBezTo>
                </a:path>
              </a:pathLst>
            </a:custGeom>
            <a:ln w="38100">
              <a:solidFill>
                <a:srgbClr val="FF0000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Freeform 19"/>
            <p:cNvSpPr/>
            <p:nvPr/>
          </p:nvSpPr>
          <p:spPr>
            <a:xfrm>
              <a:off x="2268427" y="1076103"/>
              <a:ext cx="1075847" cy="432977"/>
            </a:xfrm>
            <a:custGeom>
              <a:avLst/>
              <a:gdLst>
                <a:gd name="connsiteX0" fmla="*/ 946372 w 946372"/>
                <a:gd name="connsiteY0" fmla="*/ 202490 h 202490"/>
                <a:gd name="connsiteX1" fmla="*/ 594680 w 946372"/>
                <a:gd name="connsiteY1" fmla="*/ 23446 h 202490"/>
                <a:gd name="connsiteX2" fmla="*/ 0 w 946372"/>
                <a:gd name="connsiteY2" fmla="*/ 61813 h 2024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946372" h="202490">
                  <a:moveTo>
                    <a:pt x="946372" y="202490"/>
                  </a:moveTo>
                  <a:cubicBezTo>
                    <a:pt x="849390" y="124691"/>
                    <a:pt x="752409" y="46892"/>
                    <a:pt x="594680" y="23446"/>
                  </a:cubicBezTo>
                  <a:cubicBezTo>
                    <a:pt x="436951" y="0"/>
                    <a:pt x="218475" y="30906"/>
                    <a:pt x="0" y="61813"/>
                  </a:cubicBezTo>
                </a:path>
              </a:pathLst>
            </a:custGeom>
            <a:ln w="38100">
              <a:solidFill>
                <a:srgbClr val="FF0000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1785081" y="3602747"/>
            <a:ext cx="4517896" cy="1107996"/>
            <a:chOff x="190500" y="3046199"/>
            <a:chExt cx="4517896" cy="1107996"/>
          </a:xfrm>
        </p:grpSpPr>
        <p:sp>
          <p:nvSpPr>
            <p:cNvPr id="16" name="TextBox 15"/>
            <p:cNvSpPr txBox="1"/>
            <p:nvPr/>
          </p:nvSpPr>
          <p:spPr>
            <a:xfrm>
              <a:off x="190500" y="3086101"/>
              <a:ext cx="243840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b="1" dirty="0" err="1">
                  <a:latin typeface="Consolas" pitchFamily="49" charset="0"/>
                  <a:cs typeface="Consolas" pitchFamily="49" charset="0"/>
                </a:rPr>
                <a:t>printf</a:t>
              </a:r>
              <a:r>
                <a:rPr lang="en-US" sz="2800" b="1" dirty="0">
                  <a:latin typeface="Consolas" pitchFamily="49" charset="0"/>
                  <a:cs typeface="Consolas" pitchFamily="49" charset="0"/>
                </a:rPr>
                <a:t>?</a:t>
              </a: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2117596" y="3046199"/>
              <a:ext cx="2590800" cy="110799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200" dirty="0"/>
                <a:t>but it </a:t>
              </a:r>
              <a:r>
                <a:rPr lang="en-US" sz="2200" i="1" dirty="0"/>
                <a:t>needs</a:t>
              </a:r>
              <a:r>
                <a:rPr lang="en-US" sz="2200" dirty="0"/>
                <a:t> </a:t>
              </a:r>
              <a:r>
                <a:rPr lang="en-US" sz="2200" dirty="0" err="1"/>
                <a:t>printf</a:t>
              </a:r>
              <a:r>
                <a:rPr lang="en-US" sz="2200" dirty="0"/>
                <a:t>. it </a:t>
              </a:r>
              <a:r>
                <a:rPr lang="en-US" sz="2200" b="1" dirty="0"/>
                <a:t>imports</a:t>
              </a:r>
              <a:r>
                <a:rPr lang="en-US" sz="2200" dirty="0"/>
                <a:t> </a:t>
              </a:r>
              <a:r>
                <a:rPr lang="en-US" sz="2200" dirty="0" err="1"/>
                <a:t>printf</a:t>
              </a:r>
              <a:r>
                <a:rPr lang="en-US" sz="2200" dirty="0"/>
                <a:t>.</a:t>
              </a:r>
            </a:p>
            <a:p>
              <a:pPr algn="ctr"/>
              <a:r>
                <a:rPr lang="en-US" sz="2200" b="1" i="1" dirty="0"/>
                <a:t>where </a:t>
              </a:r>
              <a:r>
                <a:rPr lang="en-US" sz="2200" b="1" i="1" dirty="0" err="1"/>
                <a:t>printf</a:t>
              </a:r>
              <a:r>
                <a:rPr lang="en-US" sz="2200" b="1" i="1" dirty="0"/>
                <a:t>???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3641322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adventure of link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495301"/>
            <a:ext cx="8763000" cy="609599"/>
          </a:xfrm>
        </p:spPr>
        <p:txBody>
          <a:bodyPr/>
          <a:lstStyle/>
          <a:p>
            <a:r>
              <a:rPr lang="en-US" dirty="0"/>
              <a:t>a </a:t>
            </a:r>
            <a:r>
              <a:rPr lang="en-US" b="1" dirty="0"/>
              <a:t>library</a:t>
            </a:r>
            <a:r>
              <a:rPr lang="en-US" dirty="0"/>
              <a:t> (or </a:t>
            </a:r>
            <a:r>
              <a:rPr lang="en-US" b="1" dirty="0"/>
              <a:t>archive</a:t>
            </a:r>
            <a:r>
              <a:rPr lang="en-US" dirty="0"/>
              <a:t>) is just a collection of object files.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CS449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2B95B-556F-44BD-91A5-D80C1B9E2BB3}" type="slidenum">
              <a:rPr lang="en-US" smtClean="0"/>
              <a:pPr/>
              <a:t>29</a:t>
            </a:fld>
            <a:endParaRPr lang="en-US"/>
          </a:p>
        </p:txBody>
      </p:sp>
      <p:sp>
        <p:nvSpPr>
          <p:cNvPr id="33" name="TextBox 32"/>
          <p:cNvSpPr txBox="1"/>
          <p:nvPr/>
        </p:nvSpPr>
        <p:spPr>
          <a:xfrm>
            <a:off x="6325424" y="1197587"/>
            <a:ext cx="28956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/>
              <a:t>on UNIX systems, the </a:t>
            </a:r>
            <a:r>
              <a:rPr lang="en-US" sz="2200" b="1" dirty="0"/>
              <a:t>C standard library</a:t>
            </a:r>
            <a:r>
              <a:rPr lang="en-US" sz="2200" dirty="0"/>
              <a:t> is called </a:t>
            </a:r>
            <a:r>
              <a:rPr lang="en-US" sz="2200" b="1" dirty="0" err="1"/>
              <a:t>libc.a</a:t>
            </a:r>
            <a:endParaRPr lang="en-US" sz="2200" dirty="0"/>
          </a:p>
        </p:txBody>
      </p:sp>
      <p:grpSp>
        <p:nvGrpSpPr>
          <p:cNvPr id="8" name="Group 7"/>
          <p:cNvGrpSpPr/>
          <p:nvPr/>
        </p:nvGrpSpPr>
        <p:grpSpPr>
          <a:xfrm>
            <a:off x="0" y="1051924"/>
            <a:ext cx="3519872" cy="3144562"/>
            <a:chOff x="1785081" y="1021307"/>
            <a:chExt cx="3519872" cy="3144562"/>
          </a:xfrm>
        </p:grpSpPr>
        <p:grpSp>
          <p:nvGrpSpPr>
            <p:cNvPr id="35" name="Group 34"/>
            <p:cNvGrpSpPr/>
            <p:nvPr/>
          </p:nvGrpSpPr>
          <p:grpSpPr>
            <a:xfrm>
              <a:off x="1785081" y="1021307"/>
              <a:ext cx="3519872" cy="2528658"/>
              <a:chOff x="152400" y="1097507"/>
              <a:chExt cx="3519872" cy="2528658"/>
            </a:xfrm>
          </p:grpSpPr>
          <p:grpSp>
            <p:nvGrpSpPr>
              <p:cNvPr id="36" name="Group 35"/>
              <p:cNvGrpSpPr/>
              <p:nvPr/>
            </p:nvGrpSpPr>
            <p:grpSpPr>
              <a:xfrm>
                <a:off x="621371" y="1551192"/>
                <a:ext cx="2074973" cy="2074973"/>
                <a:chOff x="926171" y="1474992"/>
                <a:chExt cx="2074973" cy="2074973"/>
              </a:xfrm>
            </p:grpSpPr>
            <p:pic>
              <p:nvPicPr>
                <p:cNvPr id="39" name="Picture 10" descr="Image result for puzzle piece symbol"/>
                <p:cNvPicPr>
                  <a:picLocks noChangeAspect="1" noChangeArrowheads="1"/>
                </p:cNvPicPr>
                <p:nvPr/>
              </p:nvPicPr>
              <p:blipFill>
                <a:blip r:embed="rId3" cstate="print"/>
                <a:srcRect/>
                <a:stretch>
                  <a:fillRect/>
                </a:stretch>
              </p:blipFill>
              <p:spPr bwMode="auto">
                <a:xfrm>
                  <a:off x="926171" y="1474992"/>
                  <a:ext cx="2074973" cy="2074973"/>
                </a:xfrm>
                <a:prstGeom prst="rect">
                  <a:avLst/>
                </a:prstGeom>
                <a:noFill/>
              </p:spPr>
            </p:pic>
            <p:sp>
              <p:nvSpPr>
                <p:cNvPr id="40" name="TextBox 39"/>
                <p:cNvSpPr txBox="1"/>
                <p:nvPr/>
              </p:nvSpPr>
              <p:spPr>
                <a:xfrm>
                  <a:off x="1066800" y="2205029"/>
                  <a:ext cx="1376930" cy="52322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2800" b="1" dirty="0" err="1">
                      <a:latin typeface="Consolas" charset="0"/>
                      <a:ea typeface="Consolas" charset="0"/>
                      <a:cs typeface="Consolas" charset="0"/>
                    </a:rPr>
                    <a:t>test.o</a:t>
                  </a:r>
                  <a:endParaRPr lang="en-US" sz="2800" b="1" dirty="0">
                    <a:latin typeface="Consolas" charset="0"/>
                    <a:ea typeface="Consolas" charset="0"/>
                    <a:cs typeface="Consolas" charset="0"/>
                  </a:endParaRPr>
                </a:p>
              </p:txBody>
            </p:sp>
          </p:grpSp>
          <p:sp>
            <p:nvSpPr>
              <p:cNvPr id="37" name="TextBox 36"/>
              <p:cNvSpPr txBox="1"/>
              <p:nvPr/>
            </p:nvSpPr>
            <p:spPr>
              <a:xfrm>
                <a:off x="152400" y="1097507"/>
                <a:ext cx="2819400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800" b="1" dirty="0" err="1">
                    <a:latin typeface="Consolas" pitchFamily="49" charset="0"/>
                    <a:cs typeface="Consolas" pitchFamily="49" charset="0"/>
                  </a:rPr>
                  <a:t>show_message</a:t>
                </a:r>
                <a:endParaRPr lang="en-US" sz="2800" b="1" dirty="0">
                  <a:latin typeface="Consolas" pitchFamily="49" charset="0"/>
                  <a:cs typeface="Consolas" pitchFamily="49" charset="0"/>
                </a:endParaRPr>
              </a:p>
            </p:txBody>
          </p:sp>
          <p:sp>
            <p:nvSpPr>
              <p:cNvPr id="38" name="TextBox 37"/>
              <p:cNvSpPr txBox="1"/>
              <p:nvPr/>
            </p:nvSpPr>
            <p:spPr>
              <a:xfrm>
                <a:off x="2681672" y="2587103"/>
                <a:ext cx="990600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b="1">
                    <a:latin typeface="Consolas" pitchFamily="49" charset="0"/>
                    <a:cs typeface="Consolas" pitchFamily="49" charset="0"/>
                  </a:rPr>
                  <a:t>main</a:t>
                </a:r>
              </a:p>
            </p:txBody>
          </p:sp>
        </p:grpSp>
        <p:sp>
          <p:nvSpPr>
            <p:cNvPr id="42" name="TextBox 41"/>
            <p:cNvSpPr txBox="1"/>
            <p:nvPr/>
          </p:nvSpPr>
          <p:spPr>
            <a:xfrm>
              <a:off x="1785081" y="3642649"/>
              <a:ext cx="243840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b="1" dirty="0" err="1">
                  <a:latin typeface="Consolas" pitchFamily="49" charset="0"/>
                  <a:cs typeface="Consolas" pitchFamily="49" charset="0"/>
                </a:rPr>
                <a:t>printf</a:t>
              </a:r>
              <a:r>
                <a:rPr lang="en-US" sz="2800" b="1" dirty="0">
                  <a:latin typeface="Consolas" pitchFamily="49" charset="0"/>
                  <a:cs typeface="Consolas" pitchFamily="49" charset="0"/>
                </a:rPr>
                <a:t>?</a:t>
              </a:r>
            </a:p>
          </p:txBody>
        </p:sp>
      </p:grpSp>
      <p:grpSp>
        <p:nvGrpSpPr>
          <p:cNvPr id="11" name="Group 10"/>
          <p:cNvGrpSpPr/>
          <p:nvPr/>
        </p:nvGrpSpPr>
        <p:grpSpPr>
          <a:xfrm>
            <a:off x="3312118" y="1104900"/>
            <a:ext cx="4500963" cy="4062410"/>
            <a:chOff x="3750732" y="1064092"/>
            <a:chExt cx="4500963" cy="4062410"/>
          </a:xfrm>
        </p:grpSpPr>
        <p:grpSp>
          <p:nvGrpSpPr>
            <p:cNvPr id="10" name="Group 9"/>
            <p:cNvGrpSpPr/>
            <p:nvPr/>
          </p:nvGrpSpPr>
          <p:grpSpPr>
            <a:xfrm>
              <a:off x="5032101" y="1064092"/>
              <a:ext cx="3219594" cy="3581400"/>
              <a:chOff x="4516967" y="1173408"/>
              <a:chExt cx="3219594" cy="3581400"/>
            </a:xfrm>
          </p:grpSpPr>
          <p:grpSp>
            <p:nvGrpSpPr>
              <p:cNvPr id="27" name="Group 26"/>
              <p:cNvGrpSpPr/>
              <p:nvPr/>
            </p:nvGrpSpPr>
            <p:grpSpPr>
              <a:xfrm>
                <a:off x="4516967" y="1173408"/>
                <a:ext cx="1447800" cy="3581400"/>
                <a:chOff x="6629400" y="1638300"/>
                <a:chExt cx="1447800" cy="3581400"/>
              </a:xfrm>
            </p:grpSpPr>
            <p:pic>
              <p:nvPicPr>
                <p:cNvPr id="24" name="Picture 10" descr="Image result for puzzle piece symbol"/>
                <p:cNvPicPr>
                  <a:picLocks noChangeAspect="1" noChangeArrowheads="1"/>
                </p:cNvPicPr>
                <p:nvPr/>
              </p:nvPicPr>
              <p:blipFill>
                <a:blip r:embed="rId3" cstate="print"/>
                <a:srcRect/>
                <a:stretch>
                  <a:fillRect/>
                </a:stretch>
              </p:blipFill>
              <p:spPr bwMode="auto">
                <a:xfrm flipH="1">
                  <a:off x="6629400" y="3771900"/>
                  <a:ext cx="1447800" cy="1447800"/>
                </a:xfrm>
                <a:prstGeom prst="rect">
                  <a:avLst/>
                </a:prstGeom>
                <a:noFill/>
              </p:spPr>
            </p:pic>
            <p:pic>
              <p:nvPicPr>
                <p:cNvPr id="25" name="Picture 10" descr="Image result for puzzle piece symbol"/>
                <p:cNvPicPr>
                  <a:picLocks noChangeAspect="1" noChangeArrowheads="1"/>
                </p:cNvPicPr>
                <p:nvPr/>
              </p:nvPicPr>
              <p:blipFill>
                <a:blip r:embed="rId3" cstate="print"/>
                <a:srcRect/>
                <a:stretch>
                  <a:fillRect/>
                </a:stretch>
              </p:blipFill>
              <p:spPr bwMode="auto">
                <a:xfrm flipH="1">
                  <a:off x="6629400" y="2705100"/>
                  <a:ext cx="1447800" cy="1447800"/>
                </a:xfrm>
                <a:prstGeom prst="rect">
                  <a:avLst/>
                </a:prstGeom>
                <a:noFill/>
              </p:spPr>
            </p:pic>
            <p:pic>
              <p:nvPicPr>
                <p:cNvPr id="26" name="Picture 10" descr="Image result for puzzle piece symbol"/>
                <p:cNvPicPr>
                  <a:picLocks noChangeAspect="1" noChangeArrowheads="1"/>
                </p:cNvPicPr>
                <p:nvPr/>
              </p:nvPicPr>
              <p:blipFill>
                <a:blip r:embed="rId3" cstate="print"/>
                <a:srcRect/>
                <a:stretch>
                  <a:fillRect/>
                </a:stretch>
              </p:blipFill>
              <p:spPr bwMode="auto">
                <a:xfrm flipH="1">
                  <a:off x="6629400" y="1638300"/>
                  <a:ext cx="1447800" cy="1447800"/>
                </a:xfrm>
                <a:prstGeom prst="rect">
                  <a:avLst/>
                </a:prstGeom>
                <a:noFill/>
              </p:spPr>
            </p:pic>
          </p:grpSp>
          <p:sp>
            <p:nvSpPr>
              <p:cNvPr id="31" name="TextBox 30"/>
              <p:cNvSpPr txBox="1"/>
              <p:nvPr/>
            </p:nvSpPr>
            <p:spPr>
              <a:xfrm>
                <a:off x="6324600" y="2853050"/>
                <a:ext cx="1411961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b="1" dirty="0" err="1">
                    <a:latin typeface="Consolas" charset="0"/>
                    <a:ea typeface="Consolas" charset="0"/>
                    <a:cs typeface="Consolas" charset="0"/>
                  </a:rPr>
                  <a:t>libc.a</a:t>
                </a:r>
                <a:endParaRPr lang="en-US" sz="2800" b="1" dirty="0">
                  <a:latin typeface="Consolas" charset="0"/>
                  <a:ea typeface="Consolas" charset="0"/>
                  <a:cs typeface="Consolas" charset="0"/>
                </a:endParaRPr>
              </a:p>
            </p:txBody>
          </p:sp>
          <p:sp>
            <p:nvSpPr>
              <p:cNvPr id="9" name="Right Brace 8"/>
              <p:cNvSpPr/>
              <p:nvPr/>
            </p:nvSpPr>
            <p:spPr>
              <a:xfrm>
                <a:off x="5964767" y="1474512"/>
                <a:ext cx="359833" cy="3280296"/>
              </a:xfrm>
              <a:prstGeom prst="rightBrace">
                <a:avLst>
                  <a:gd name="adj1" fmla="val 78921"/>
                  <a:gd name="adj2" fmla="val 50000"/>
                </a:avLst>
              </a:prstGeom>
              <a:ln w="381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28" name="TextBox 27"/>
            <p:cNvSpPr txBox="1"/>
            <p:nvPr/>
          </p:nvSpPr>
          <p:spPr>
            <a:xfrm>
              <a:off x="3771900" y="1348995"/>
              <a:ext cx="1545167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2800" b="1" dirty="0" err="1">
                  <a:latin typeface="Consolas" pitchFamily="49" charset="0"/>
                  <a:cs typeface="Consolas" pitchFamily="49" charset="0"/>
                </a:rPr>
                <a:t>printf</a:t>
              </a:r>
              <a:endParaRPr lang="en-US" sz="2800" b="1" dirty="0">
                <a:latin typeface="Consolas" pitchFamily="49" charset="0"/>
                <a:cs typeface="Consolas" pitchFamily="49" charset="0"/>
              </a:endParaRPr>
            </a:p>
          </p:txBody>
        </p:sp>
        <p:sp>
          <p:nvSpPr>
            <p:cNvPr id="44" name="TextBox 43"/>
            <p:cNvSpPr txBox="1"/>
            <p:nvPr/>
          </p:nvSpPr>
          <p:spPr>
            <a:xfrm>
              <a:off x="5250784" y="4603282"/>
              <a:ext cx="129540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b="1" dirty="0">
                  <a:latin typeface="Consolas" pitchFamily="49" charset="0"/>
                  <a:cs typeface="Consolas" pitchFamily="49" charset="0"/>
                </a:rPr>
                <a:t>main?</a:t>
              </a:r>
            </a:p>
          </p:txBody>
        </p:sp>
        <p:sp>
          <p:nvSpPr>
            <p:cNvPr id="45" name="TextBox 44"/>
            <p:cNvSpPr txBox="1"/>
            <p:nvPr/>
          </p:nvSpPr>
          <p:spPr>
            <a:xfrm>
              <a:off x="3761316" y="2416100"/>
              <a:ext cx="1545167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2800" b="1" dirty="0" err="1">
                  <a:latin typeface="Consolas" pitchFamily="49" charset="0"/>
                  <a:cs typeface="Consolas" pitchFamily="49" charset="0"/>
                </a:rPr>
                <a:t>fopen</a:t>
              </a:r>
              <a:endParaRPr lang="en-US" sz="2800" b="1" dirty="0">
                <a:latin typeface="Consolas" pitchFamily="49" charset="0"/>
                <a:cs typeface="Consolas" pitchFamily="49" charset="0"/>
              </a:endParaRPr>
            </a:p>
          </p:txBody>
        </p:sp>
        <p:sp>
          <p:nvSpPr>
            <p:cNvPr id="46" name="TextBox 45"/>
            <p:cNvSpPr txBox="1"/>
            <p:nvPr/>
          </p:nvSpPr>
          <p:spPr>
            <a:xfrm>
              <a:off x="3750732" y="3483205"/>
              <a:ext cx="1545167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2800" b="1" dirty="0" err="1">
                  <a:latin typeface="Consolas" pitchFamily="49" charset="0"/>
                  <a:cs typeface="Consolas" pitchFamily="49" charset="0"/>
                </a:rPr>
                <a:t>qsort</a:t>
              </a:r>
              <a:endParaRPr lang="en-US" sz="2800" b="1" dirty="0">
                <a:latin typeface="Consolas" pitchFamily="49" charset="0"/>
                <a:cs typeface="Consolas" pitchFamily="49" charset="0"/>
              </a:endParaRPr>
            </a:p>
          </p:txBody>
        </p:sp>
      </p:grpSp>
      <p:sp>
        <p:nvSpPr>
          <p:cNvPr id="30" name="Oval 29"/>
          <p:cNvSpPr/>
          <p:nvPr/>
        </p:nvSpPr>
        <p:spPr>
          <a:xfrm>
            <a:off x="228600" y="3524013"/>
            <a:ext cx="1981200" cy="857487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Oval 47"/>
          <p:cNvSpPr/>
          <p:nvPr/>
        </p:nvSpPr>
        <p:spPr>
          <a:xfrm>
            <a:off x="3186156" y="1249475"/>
            <a:ext cx="1981200" cy="857487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Oval 49"/>
          <p:cNvSpPr/>
          <p:nvPr/>
        </p:nvSpPr>
        <p:spPr>
          <a:xfrm>
            <a:off x="2243249" y="2492198"/>
            <a:ext cx="1425832" cy="617116"/>
          </a:xfrm>
          <a:prstGeom prst="ellipse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Oval 50"/>
          <p:cNvSpPr/>
          <p:nvPr/>
        </p:nvSpPr>
        <p:spPr>
          <a:xfrm>
            <a:off x="4713813" y="4610088"/>
            <a:ext cx="1425832" cy="617116"/>
          </a:xfrm>
          <a:prstGeom prst="ellipse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TextBox 51"/>
          <p:cNvSpPr txBox="1"/>
          <p:nvPr/>
        </p:nvSpPr>
        <p:spPr>
          <a:xfrm>
            <a:off x="2184846" y="4083044"/>
            <a:ext cx="201276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/>
              <a:t>the </a:t>
            </a:r>
            <a:r>
              <a:rPr lang="en-US" sz="2200"/>
              <a:t>pieces fit together</a:t>
            </a:r>
            <a:r>
              <a:rPr lang="en-US" sz="2200" dirty="0"/>
              <a:t>!!!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/>
      <p:bldP spid="30" grpId="0" animBg="1"/>
      <p:bldP spid="48" grpId="0" animBg="1"/>
      <p:bldP spid="50" grpId="0" animBg="1"/>
      <p:bldP spid="51" grpId="0" animBg="1"/>
      <p:bldP spid="5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The compilation toolchain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CS449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2B95B-556F-44BD-91A5-D80C1B9E2BB3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  <p:transition/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 link to the past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495301"/>
            <a:ext cx="6143138" cy="4648199"/>
          </a:xfrm>
        </p:spPr>
        <p:txBody>
          <a:bodyPr/>
          <a:lstStyle/>
          <a:p>
            <a:r>
              <a:rPr lang="en-US" dirty="0"/>
              <a:t>the </a:t>
            </a:r>
            <a:r>
              <a:rPr lang="en-US" b="1" dirty="0"/>
              <a:t>linker</a:t>
            </a:r>
            <a:r>
              <a:rPr lang="en-US" dirty="0"/>
              <a:t> takes all these pieces and </a:t>
            </a:r>
            <a:r>
              <a:rPr lang="en-US" b="1" dirty="0"/>
              <a:t>links them together.</a:t>
            </a:r>
          </a:p>
          <a:p>
            <a:pPr lvl="1"/>
            <a:r>
              <a:rPr lang="en-US" dirty="0"/>
              <a:t>the result is</a:t>
            </a:r>
            <a:r>
              <a:rPr lang="mr-IN" dirty="0"/>
              <a:t>…</a:t>
            </a:r>
            <a:r>
              <a:rPr lang="en-US" dirty="0"/>
              <a:t> an executable!</a:t>
            </a:r>
          </a:p>
          <a:p>
            <a:r>
              <a:rPr lang="en-US" dirty="0"/>
              <a:t>let's use </a:t>
            </a:r>
            <a:r>
              <a:rPr lang="en-US" b="1" dirty="0" err="1"/>
              <a:t>objdump</a:t>
            </a:r>
            <a:r>
              <a:rPr lang="en-US" b="1" dirty="0"/>
              <a:t> -x</a:t>
            </a:r>
            <a:r>
              <a:rPr lang="en-US" dirty="0"/>
              <a:t> on an executable</a:t>
            </a:r>
          </a:p>
          <a:p>
            <a:pPr lvl="1"/>
            <a:r>
              <a:rPr lang="en-US" dirty="0"/>
              <a:t>there's </a:t>
            </a:r>
            <a:r>
              <a:rPr lang="en-US" b="1" dirty="0"/>
              <a:t>not really much difference</a:t>
            </a:r>
          </a:p>
          <a:p>
            <a:r>
              <a:rPr lang="en-US" dirty="0"/>
              <a:t>the only real difference between an object file and an executable is </a:t>
            </a:r>
            <a:r>
              <a:rPr lang="en-US" b="1" dirty="0"/>
              <a:t>"does it have everything that it needs to be run?"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CS449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2B95B-556F-44BD-91A5-D80C1B9E2BB3}" type="slidenum">
              <a:rPr lang="en-US" smtClean="0"/>
              <a:pPr/>
              <a:t>30</a:t>
            </a:fld>
            <a:endParaRPr lang="en-US"/>
          </a:p>
        </p:txBody>
      </p:sp>
      <p:pic>
        <p:nvPicPr>
          <p:cNvPr id="32770" name="Picture 2" descr="Image result for puzzle clipart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295538" y="571500"/>
            <a:ext cx="2734162" cy="1981200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 bldLvl="5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Linker errors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495301"/>
            <a:ext cx="8991600" cy="609599"/>
          </a:xfrm>
        </p:spPr>
        <p:txBody>
          <a:bodyPr/>
          <a:lstStyle/>
          <a:p>
            <a:r>
              <a:rPr lang="en-US" dirty="0"/>
              <a:t>when the linker is putting your puzzle together, things can go </a:t>
            </a:r>
            <a:r>
              <a:rPr lang="en-US"/>
              <a:t>wrong.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CS449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2B95B-556F-44BD-91A5-D80C1B9E2BB3}" type="slidenum">
              <a:rPr lang="en-US" smtClean="0"/>
              <a:pPr/>
              <a:t>31</a:t>
            </a:fld>
            <a:endParaRPr lang="en-US"/>
          </a:p>
        </p:txBody>
      </p:sp>
      <p:grpSp>
        <p:nvGrpSpPr>
          <p:cNvPr id="6" name="Group 5"/>
          <p:cNvGrpSpPr/>
          <p:nvPr/>
        </p:nvGrpSpPr>
        <p:grpSpPr>
          <a:xfrm>
            <a:off x="381000" y="1013129"/>
            <a:ext cx="2330595" cy="2090260"/>
            <a:chOff x="152400" y="1097507"/>
            <a:chExt cx="2819400" cy="2528658"/>
          </a:xfrm>
        </p:grpSpPr>
        <p:grpSp>
          <p:nvGrpSpPr>
            <p:cNvPr id="7" name="Group 6"/>
            <p:cNvGrpSpPr/>
            <p:nvPr/>
          </p:nvGrpSpPr>
          <p:grpSpPr>
            <a:xfrm>
              <a:off x="621371" y="1551192"/>
              <a:ext cx="2074973" cy="2074973"/>
              <a:chOff x="926171" y="1474992"/>
              <a:chExt cx="2074973" cy="2074973"/>
            </a:xfrm>
          </p:grpSpPr>
          <p:pic>
            <p:nvPicPr>
              <p:cNvPr id="10" name="Picture 10" descr="Image result for puzzle piece symbol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>
                <a:off x="926171" y="1474992"/>
                <a:ext cx="2074973" cy="2074973"/>
              </a:xfrm>
              <a:prstGeom prst="rect">
                <a:avLst/>
              </a:prstGeom>
              <a:noFill/>
            </p:spPr>
          </p:pic>
          <p:sp>
            <p:nvSpPr>
              <p:cNvPr id="11" name="TextBox 10"/>
              <p:cNvSpPr txBox="1"/>
              <p:nvPr/>
            </p:nvSpPr>
            <p:spPr>
              <a:xfrm>
                <a:off x="1066800" y="2205029"/>
                <a:ext cx="1376930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b="1" dirty="0" err="1">
                    <a:latin typeface="Consolas" charset="0"/>
                    <a:ea typeface="Consolas" charset="0"/>
                    <a:cs typeface="Consolas" charset="0"/>
                  </a:rPr>
                  <a:t>test.o</a:t>
                </a:r>
                <a:endParaRPr lang="en-US" sz="2000" b="1" dirty="0">
                  <a:latin typeface="Consolas" charset="0"/>
                  <a:ea typeface="Consolas" charset="0"/>
                  <a:cs typeface="Consolas" charset="0"/>
                </a:endParaRPr>
              </a:p>
            </p:txBody>
          </p:sp>
        </p:grpSp>
        <p:sp>
          <p:nvSpPr>
            <p:cNvPr id="8" name="TextBox 7"/>
            <p:cNvSpPr txBox="1"/>
            <p:nvPr/>
          </p:nvSpPr>
          <p:spPr>
            <a:xfrm>
              <a:off x="152400" y="1097507"/>
              <a:ext cx="28194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b="1" dirty="0" err="1">
                  <a:latin typeface="Consolas" pitchFamily="49" charset="0"/>
                  <a:cs typeface="Consolas" pitchFamily="49" charset="0"/>
                </a:rPr>
                <a:t>show_message</a:t>
              </a:r>
              <a:endParaRPr lang="en-US" sz="2000" b="1" dirty="0">
                <a:latin typeface="Consolas" pitchFamily="49" charset="0"/>
                <a:cs typeface="Consolas" pitchFamily="49" charset="0"/>
              </a:endParaRPr>
            </a:p>
          </p:txBody>
        </p:sp>
      </p:grpSp>
      <p:grpSp>
        <p:nvGrpSpPr>
          <p:cNvPr id="12" name="Group 11"/>
          <p:cNvGrpSpPr/>
          <p:nvPr/>
        </p:nvGrpSpPr>
        <p:grpSpPr>
          <a:xfrm>
            <a:off x="380999" y="3103389"/>
            <a:ext cx="2330595" cy="2090260"/>
            <a:chOff x="152400" y="1097507"/>
            <a:chExt cx="2819400" cy="2528658"/>
          </a:xfrm>
        </p:grpSpPr>
        <p:grpSp>
          <p:nvGrpSpPr>
            <p:cNvPr id="13" name="Group 12"/>
            <p:cNvGrpSpPr/>
            <p:nvPr/>
          </p:nvGrpSpPr>
          <p:grpSpPr>
            <a:xfrm>
              <a:off x="621371" y="1551192"/>
              <a:ext cx="2074973" cy="2074973"/>
              <a:chOff x="926171" y="1474992"/>
              <a:chExt cx="2074973" cy="2074973"/>
            </a:xfrm>
          </p:grpSpPr>
          <p:pic>
            <p:nvPicPr>
              <p:cNvPr id="16" name="Picture 10" descr="Image result for puzzle piece symbol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>
                <a:off x="926171" y="1474992"/>
                <a:ext cx="2074973" cy="2074973"/>
              </a:xfrm>
              <a:prstGeom prst="rect">
                <a:avLst/>
              </a:prstGeom>
              <a:noFill/>
            </p:spPr>
          </p:pic>
          <p:sp>
            <p:nvSpPr>
              <p:cNvPr id="17" name="TextBox 16"/>
              <p:cNvSpPr txBox="1"/>
              <p:nvPr/>
            </p:nvSpPr>
            <p:spPr>
              <a:xfrm>
                <a:off x="1066800" y="2205029"/>
                <a:ext cx="1510580" cy="48402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b="1" dirty="0">
                    <a:latin typeface="Consolas" charset="0"/>
                    <a:ea typeface="Consolas" charset="0"/>
                    <a:cs typeface="Consolas" charset="0"/>
                  </a:rPr>
                  <a:t>test2.o</a:t>
                </a:r>
              </a:p>
            </p:txBody>
          </p:sp>
        </p:grpSp>
        <p:sp>
          <p:nvSpPr>
            <p:cNvPr id="14" name="TextBox 13"/>
            <p:cNvSpPr txBox="1"/>
            <p:nvPr/>
          </p:nvSpPr>
          <p:spPr>
            <a:xfrm>
              <a:off x="152400" y="1097507"/>
              <a:ext cx="28194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b="1" dirty="0" err="1">
                  <a:latin typeface="Consolas" pitchFamily="49" charset="0"/>
                  <a:cs typeface="Consolas" pitchFamily="49" charset="0"/>
                </a:rPr>
                <a:t>show_message</a:t>
              </a:r>
              <a:endParaRPr lang="en-US" sz="2800" b="1" dirty="0">
                <a:latin typeface="Consolas" pitchFamily="49" charset="0"/>
                <a:cs typeface="Consolas" pitchFamily="49" charset="0"/>
              </a:endParaRPr>
            </a:p>
          </p:txBody>
        </p:sp>
      </p:grpSp>
      <p:sp>
        <p:nvSpPr>
          <p:cNvPr id="18" name="Oval 17"/>
          <p:cNvSpPr/>
          <p:nvPr/>
        </p:nvSpPr>
        <p:spPr>
          <a:xfrm>
            <a:off x="525671" y="3039580"/>
            <a:ext cx="1981200" cy="533216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Oval 18"/>
          <p:cNvSpPr/>
          <p:nvPr/>
        </p:nvSpPr>
        <p:spPr>
          <a:xfrm>
            <a:off x="569456" y="952500"/>
            <a:ext cx="1981200" cy="533216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2574997" y="1026872"/>
            <a:ext cx="33528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b="1" dirty="0"/>
              <a:t>multiple definition </a:t>
            </a:r>
            <a:r>
              <a:rPr lang="en-US" sz="2200" dirty="0"/>
              <a:t>errors happen when the </a:t>
            </a:r>
            <a:r>
              <a:rPr lang="en-US" sz="2200" b="1" dirty="0"/>
              <a:t>same name </a:t>
            </a:r>
            <a:r>
              <a:rPr lang="en-US" sz="2200" dirty="0"/>
              <a:t>is defined in </a:t>
            </a:r>
            <a:r>
              <a:rPr lang="en-US" sz="2200" b="1" dirty="0"/>
              <a:t>two or more </a:t>
            </a:r>
            <a:r>
              <a:rPr lang="en-US" sz="2200" dirty="0"/>
              <a:t>places.</a:t>
            </a:r>
            <a:endParaRPr lang="en-US" sz="2200" b="1" dirty="0"/>
          </a:p>
        </p:txBody>
      </p:sp>
      <p:grpSp>
        <p:nvGrpSpPr>
          <p:cNvPr id="21" name="Group 20"/>
          <p:cNvGrpSpPr/>
          <p:nvPr/>
        </p:nvGrpSpPr>
        <p:grpSpPr>
          <a:xfrm>
            <a:off x="6503251" y="2857500"/>
            <a:ext cx="1942929" cy="2112518"/>
            <a:chOff x="345916" y="1551192"/>
            <a:chExt cx="2350428" cy="2555585"/>
          </a:xfrm>
        </p:grpSpPr>
        <p:grpSp>
          <p:nvGrpSpPr>
            <p:cNvPr id="22" name="Group 21"/>
            <p:cNvGrpSpPr/>
            <p:nvPr/>
          </p:nvGrpSpPr>
          <p:grpSpPr>
            <a:xfrm>
              <a:off x="621371" y="1551192"/>
              <a:ext cx="2074973" cy="2074973"/>
              <a:chOff x="926171" y="1474992"/>
              <a:chExt cx="2074973" cy="2074973"/>
            </a:xfrm>
          </p:grpSpPr>
          <p:pic>
            <p:nvPicPr>
              <p:cNvPr id="24" name="Picture 10" descr="Image result for puzzle piece symbol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>
                <a:off x="926171" y="1474992"/>
                <a:ext cx="2074973" cy="2074973"/>
              </a:xfrm>
              <a:prstGeom prst="rect">
                <a:avLst/>
              </a:prstGeom>
              <a:noFill/>
            </p:spPr>
          </p:pic>
          <p:sp>
            <p:nvSpPr>
              <p:cNvPr id="25" name="TextBox 24"/>
              <p:cNvSpPr txBox="1"/>
              <p:nvPr/>
            </p:nvSpPr>
            <p:spPr>
              <a:xfrm>
                <a:off x="1178433" y="2124134"/>
                <a:ext cx="1376930" cy="48402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b="1">
                    <a:latin typeface="Consolas" charset="0"/>
                    <a:ea typeface="Consolas" charset="0"/>
                    <a:cs typeface="Consolas" charset="0"/>
                  </a:rPr>
                  <a:t>sad.o</a:t>
                </a:r>
                <a:endParaRPr lang="en-US" sz="2000" b="1" dirty="0">
                  <a:latin typeface="Consolas" charset="0"/>
                  <a:ea typeface="Consolas" charset="0"/>
                  <a:cs typeface="Consolas" charset="0"/>
                </a:endParaRPr>
              </a:p>
            </p:txBody>
          </p:sp>
        </p:grpSp>
        <p:sp>
          <p:nvSpPr>
            <p:cNvPr id="23" name="TextBox 22"/>
            <p:cNvSpPr txBox="1"/>
            <p:nvPr/>
          </p:nvSpPr>
          <p:spPr>
            <a:xfrm>
              <a:off x="345916" y="3622750"/>
              <a:ext cx="2158415" cy="48402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b="1">
                  <a:latin typeface="Consolas" pitchFamily="49" charset="0"/>
                  <a:cs typeface="Consolas" pitchFamily="49" charset="0"/>
                </a:rPr>
                <a:t>egg?</a:t>
              </a:r>
              <a:endParaRPr lang="en-US" sz="2000" b="1" dirty="0">
                <a:latin typeface="Consolas" pitchFamily="49" charset="0"/>
                <a:cs typeface="Consolas" pitchFamily="49" charset="0"/>
              </a:endParaRPr>
            </a:p>
          </p:txBody>
        </p:sp>
      </p:grpSp>
      <p:sp>
        <p:nvSpPr>
          <p:cNvPr id="26" name="TextBox 25"/>
          <p:cNvSpPr txBox="1"/>
          <p:nvPr/>
        </p:nvSpPr>
        <p:spPr>
          <a:xfrm>
            <a:off x="3386897" y="3021207"/>
            <a:ext cx="3116354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/>
              <a:t>if an object </a:t>
            </a:r>
            <a:r>
              <a:rPr lang="en-US" sz="2200" i="1" dirty="0"/>
              <a:t>imports </a:t>
            </a:r>
            <a:r>
              <a:rPr lang="en-US" sz="2200" dirty="0"/>
              <a:t>a symbol, but nothing else </a:t>
            </a:r>
            <a:r>
              <a:rPr lang="en-US" sz="2200" i="1" dirty="0"/>
              <a:t>exports</a:t>
            </a:r>
            <a:r>
              <a:rPr lang="en-US" sz="2200" dirty="0"/>
              <a:t> it, we can't finish linking cause</a:t>
            </a:r>
            <a:r>
              <a:rPr lang="mr-IN" sz="2200" dirty="0"/>
              <a:t>…</a:t>
            </a:r>
            <a:r>
              <a:rPr lang="en-US" sz="2200" dirty="0"/>
              <a:t> well, it's not there.</a:t>
            </a:r>
          </a:p>
        </p:txBody>
      </p:sp>
      <p:sp>
        <p:nvSpPr>
          <p:cNvPr id="27" name="Oval 26"/>
          <p:cNvSpPr/>
          <p:nvPr/>
        </p:nvSpPr>
        <p:spPr>
          <a:xfrm>
            <a:off x="6884316" y="4504767"/>
            <a:ext cx="1040484" cy="533216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607086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  <p:bldP spid="19" grpId="0" animBg="1"/>
      <p:bldP spid="20" grpId="0"/>
      <p:bldP spid="26" grpId="0"/>
      <p:bldP spid="27" grpId="0" animBg="1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Consolas" panose="020B0609020204030204" pitchFamily="49" charset="0"/>
              </a:rPr>
              <a:t>static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on functions, </a:t>
            </a:r>
            <a:r>
              <a:rPr lang="en-US" b="1" dirty="0"/>
              <a:t>static</a:t>
            </a:r>
            <a:r>
              <a:rPr lang="en-US" dirty="0"/>
              <a:t> is very similar to </a:t>
            </a:r>
            <a:r>
              <a:rPr lang="en-US" b="1" dirty="0"/>
              <a:t>private</a:t>
            </a:r>
            <a:r>
              <a:rPr lang="en-US" dirty="0"/>
              <a:t> in Java</a:t>
            </a:r>
          </a:p>
          <a:p>
            <a:pPr lvl="1"/>
            <a:r>
              <a:rPr lang="en-US" b="1" dirty="0"/>
              <a:t>static </a:t>
            </a:r>
            <a:r>
              <a:rPr lang="en-US" dirty="0"/>
              <a:t>means "do not export this to other compilation units"</a:t>
            </a:r>
          </a:p>
          <a:p>
            <a:r>
              <a:rPr lang="en-US" dirty="0"/>
              <a:t>let's put </a:t>
            </a:r>
            <a:r>
              <a:rPr lang="en-US" b="1" dirty="0"/>
              <a:t>static </a:t>
            </a:r>
            <a:r>
              <a:rPr lang="en-US" dirty="0"/>
              <a:t>before </a:t>
            </a:r>
            <a:r>
              <a:rPr lang="en-US" b="1" dirty="0" err="1"/>
              <a:t>print_message</a:t>
            </a:r>
            <a:r>
              <a:rPr lang="en-US" dirty="0"/>
              <a:t> in </a:t>
            </a:r>
            <a:r>
              <a:rPr lang="en-US" b="1" dirty="0" err="1"/>
              <a:t>sub_island.c</a:t>
            </a:r>
            <a:r>
              <a:rPr lang="en-US" b="1" dirty="0"/>
              <a:t>, </a:t>
            </a:r>
            <a:r>
              <a:rPr lang="en-US" dirty="0"/>
              <a:t>compile, and see what happens when we try to link</a:t>
            </a:r>
          </a:p>
          <a:p>
            <a:r>
              <a:rPr lang="en-US" dirty="0"/>
              <a:t>let's see what </a:t>
            </a:r>
            <a:r>
              <a:rPr lang="en-US" b="1" dirty="0"/>
              <a:t>nm </a:t>
            </a:r>
            <a:r>
              <a:rPr lang="en-US" b="1" dirty="0" err="1"/>
              <a:t>sub_island.o</a:t>
            </a:r>
            <a:r>
              <a:rPr lang="en-US" dirty="0"/>
              <a:t> prints</a:t>
            </a:r>
          </a:p>
          <a:p>
            <a:pPr lvl="1"/>
            <a:r>
              <a:rPr lang="en-US" b="1"/>
              <a:t>nm</a:t>
            </a:r>
            <a:r>
              <a:rPr lang="en-US"/>
              <a:t> lists </a:t>
            </a:r>
            <a:r>
              <a:rPr lang="en-US" i="1"/>
              <a:t>names.</a:t>
            </a:r>
            <a:endParaRPr lang="en-US" b="1"/>
          </a:p>
          <a:p>
            <a:pPr lvl="1"/>
            <a:r>
              <a:rPr lang="en-US" dirty="0"/>
              <a:t>lowercase </a:t>
            </a:r>
            <a:r>
              <a:rPr lang="en-US" b="1" dirty="0"/>
              <a:t>t</a:t>
            </a:r>
            <a:r>
              <a:rPr lang="en-US" dirty="0"/>
              <a:t> means it's a </a:t>
            </a:r>
            <a:r>
              <a:rPr lang="en-US" b="1" dirty="0"/>
              <a:t>local symbol</a:t>
            </a:r>
            <a:endParaRPr lang="en-US" dirty="0"/>
          </a:p>
          <a:p>
            <a:pPr lvl="1"/>
            <a:r>
              <a:rPr lang="en-US" dirty="0"/>
              <a:t>it's contained within </a:t>
            </a:r>
            <a:r>
              <a:rPr lang="en-US" b="1" dirty="0" err="1"/>
              <a:t>sub_island.o</a:t>
            </a:r>
            <a:r>
              <a:rPr lang="en-US" dirty="0"/>
              <a:t> and </a:t>
            </a:r>
            <a:r>
              <a:rPr lang="en-US" i="1" dirty="0"/>
              <a:t>no</a:t>
            </a:r>
            <a:br>
              <a:rPr lang="en-US" i="1" dirty="0"/>
            </a:br>
            <a:r>
              <a:rPr lang="en-US" i="1" dirty="0"/>
              <a:t>one else can see it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CS449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2B95B-556F-44BD-91A5-D80C1B9E2BB3}" type="slidenum">
              <a:rPr lang="en-US" smtClean="0"/>
              <a:pPr/>
              <a:t>32</a:t>
            </a:fld>
            <a:endParaRPr lang="en-US"/>
          </a:p>
        </p:txBody>
      </p:sp>
      <p:grpSp>
        <p:nvGrpSpPr>
          <p:cNvPr id="24" name="Group 23"/>
          <p:cNvGrpSpPr/>
          <p:nvPr/>
        </p:nvGrpSpPr>
        <p:grpSpPr>
          <a:xfrm>
            <a:off x="6324600" y="1866900"/>
            <a:ext cx="2439564" cy="3094413"/>
            <a:chOff x="6324600" y="1866900"/>
            <a:chExt cx="2439564" cy="3094413"/>
          </a:xfrm>
        </p:grpSpPr>
        <p:grpSp>
          <p:nvGrpSpPr>
            <p:cNvPr id="22" name="Group 21"/>
            <p:cNvGrpSpPr/>
            <p:nvPr/>
          </p:nvGrpSpPr>
          <p:grpSpPr>
            <a:xfrm>
              <a:off x="6324600" y="1866900"/>
              <a:ext cx="2439564" cy="2647925"/>
              <a:chOff x="6324600" y="1866900"/>
              <a:chExt cx="2439564" cy="2647925"/>
            </a:xfrm>
          </p:grpSpPr>
          <p:grpSp>
            <p:nvGrpSpPr>
              <p:cNvPr id="7" name="Group 6"/>
              <p:cNvGrpSpPr/>
              <p:nvPr/>
            </p:nvGrpSpPr>
            <p:grpSpPr>
              <a:xfrm>
                <a:off x="6324600" y="1866900"/>
                <a:ext cx="2439564" cy="2647925"/>
                <a:chOff x="5486400" y="1880789"/>
                <a:chExt cx="2439564" cy="2647925"/>
              </a:xfrm>
            </p:grpSpPr>
            <p:grpSp>
              <p:nvGrpSpPr>
                <p:cNvPr id="8" name="Group 7"/>
                <p:cNvGrpSpPr/>
                <p:nvPr/>
              </p:nvGrpSpPr>
              <p:grpSpPr>
                <a:xfrm rot="5400000" flipV="1">
                  <a:off x="5566779" y="2323097"/>
                  <a:ext cx="2204613" cy="2206622"/>
                  <a:chOff x="2022474" y="2729400"/>
                  <a:chExt cx="1787525" cy="1789154"/>
                </a:xfrm>
              </p:grpSpPr>
              <p:pic>
                <p:nvPicPr>
                  <p:cNvPr id="10" name="Picture 10" descr="Image result for puzzle piece symbol"/>
                  <p:cNvPicPr>
                    <a:picLocks noChangeAspect="1" noChangeArrowheads="1"/>
                  </p:cNvPicPr>
                  <p:nvPr/>
                </p:nvPicPr>
                <p:blipFill rotWithShape="1">
                  <a:blip r:embed="rId3" cstate="print"/>
                  <a:srcRect t="21805" r="21734"/>
                  <a:stretch/>
                </p:blipFill>
                <p:spPr bwMode="auto">
                  <a:xfrm rot="16200000">
                    <a:off x="2021660" y="2730214"/>
                    <a:ext cx="1789154" cy="1787525"/>
                  </a:xfrm>
                  <a:prstGeom prst="rect">
                    <a:avLst/>
                  </a:prstGeom>
                  <a:noFill/>
                </p:spPr>
              </p:pic>
              <p:cxnSp>
                <p:nvCxnSpPr>
                  <p:cNvPr id="11" name="Straight Connector 10"/>
                  <p:cNvCxnSpPr/>
                  <p:nvPr/>
                </p:nvCxnSpPr>
                <p:spPr>
                  <a:xfrm>
                    <a:off x="2071072" y="3162303"/>
                    <a:ext cx="0" cy="838200"/>
                  </a:xfrm>
                  <a:prstGeom prst="line">
                    <a:avLst/>
                  </a:prstGeom>
                  <a:ln w="114300"/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</p:grpSp>
            <p:sp>
              <p:nvSpPr>
                <p:cNvPr id="9" name="TextBox 8"/>
                <p:cNvSpPr txBox="1"/>
                <p:nvPr/>
              </p:nvSpPr>
              <p:spPr>
                <a:xfrm>
                  <a:off x="5486400" y="1880789"/>
                  <a:ext cx="2439564" cy="46166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2400" b="1" dirty="0" err="1">
                      <a:solidFill>
                        <a:srgbClr val="0070C0"/>
                      </a:solidFill>
                      <a:latin typeface="Consolas" panose="020B0609020204030204" pitchFamily="49" charset="0"/>
                    </a:rPr>
                    <a:t>sub_island.o</a:t>
                  </a:r>
                  <a:endParaRPr lang="en-US" sz="2400" b="1" dirty="0">
                    <a:solidFill>
                      <a:srgbClr val="0070C0"/>
                    </a:solidFill>
                    <a:latin typeface="Consolas" panose="020B0609020204030204" pitchFamily="49" charset="0"/>
                  </a:endParaRPr>
                </a:p>
              </p:txBody>
            </p:sp>
          </p:grpSp>
          <p:cxnSp>
            <p:nvCxnSpPr>
              <p:cNvPr id="17" name="Straight Connector 16"/>
              <p:cNvCxnSpPr>
                <a:cxnSpLocks/>
              </p:cNvCxnSpPr>
              <p:nvPr/>
            </p:nvCxnSpPr>
            <p:spPr>
              <a:xfrm>
                <a:off x="6463741" y="2934172"/>
                <a:ext cx="0" cy="1192458"/>
              </a:xfrm>
              <a:prstGeom prst="line">
                <a:avLst/>
              </a:prstGeom>
              <a:ln w="1143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  <p:grpSp>
          <p:nvGrpSpPr>
            <p:cNvPr id="12" name="Group 11"/>
            <p:cNvGrpSpPr/>
            <p:nvPr/>
          </p:nvGrpSpPr>
          <p:grpSpPr>
            <a:xfrm>
              <a:off x="6712978" y="3866614"/>
              <a:ext cx="1592822" cy="1094699"/>
              <a:chOff x="5874778" y="3880503"/>
              <a:chExt cx="1592822" cy="1094699"/>
            </a:xfrm>
          </p:grpSpPr>
          <p:sp>
            <p:nvSpPr>
              <p:cNvPr id="13" name="TextBox 12"/>
              <p:cNvSpPr txBox="1"/>
              <p:nvPr/>
            </p:nvSpPr>
            <p:spPr>
              <a:xfrm>
                <a:off x="6400798" y="3880503"/>
                <a:ext cx="381000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600" b="1" dirty="0">
                    <a:solidFill>
                      <a:srgbClr val="FF0000"/>
                    </a:solidFill>
                  </a:rPr>
                  <a:t>U</a:t>
                </a:r>
              </a:p>
            </p:txBody>
          </p:sp>
          <p:sp>
            <p:nvSpPr>
              <p:cNvPr id="14" name="TextBox 13"/>
              <p:cNvSpPr txBox="1"/>
              <p:nvPr/>
            </p:nvSpPr>
            <p:spPr>
              <a:xfrm>
                <a:off x="5874778" y="4451982"/>
                <a:ext cx="1592822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800" b="1" dirty="0" err="1">
                    <a:solidFill>
                      <a:srgbClr val="FF0000"/>
                    </a:solidFill>
                    <a:latin typeface="Consolas" panose="020B0609020204030204" pitchFamily="49" charset="0"/>
                  </a:rPr>
                  <a:t>printf</a:t>
                </a:r>
                <a:endParaRPr lang="en-US" sz="2800" b="1" dirty="0">
                  <a:solidFill>
                    <a:srgbClr val="FF0000"/>
                  </a:solidFill>
                  <a:latin typeface="Consolas" panose="020B0609020204030204" pitchFamily="49" charset="0"/>
                </a:endParaRPr>
              </a:p>
            </p:txBody>
          </p:sp>
        </p:grpSp>
      </p:grpSp>
      <p:grpSp>
        <p:nvGrpSpPr>
          <p:cNvPr id="21" name="Group 20"/>
          <p:cNvGrpSpPr/>
          <p:nvPr/>
        </p:nvGrpSpPr>
        <p:grpSpPr>
          <a:xfrm>
            <a:off x="6260974" y="3197511"/>
            <a:ext cx="2403474" cy="646331"/>
            <a:chOff x="6260974" y="3197511"/>
            <a:chExt cx="2403474" cy="646331"/>
          </a:xfrm>
        </p:grpSpPr>
        <p:sp>
          <p:nvSpPr>
            <p:cNvPr id="15" name="TextBox 14"/>
            <p:cNvSpPr txBox="1"/>
            <p:nvPr/>
          </p:nvSpPr>
          <p:spPr>
            <a:xfrm rot="19961726">
              <a:off x="6260974" y="3197548"/>
              <a:ext cx="2403474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b="1" dirty="0" err="1">
                  <a:solidFill>
                    <a:srgbClr val="00B050"/>
                  </a:solidFill>
                  <a:latin typeface="Consolas" panose="020B0609020204030204" pitchFamily="49" charset="0"/>
                </a:rPr>
                <a:t>print_message</a:t>
              </a:r>
              <a:endParaRPr lang="en-US" sz="2000" b="1" dirty="0">
                <a:solidFill>
                  <a:srgbClr val="00B050"/>
                </a:solidFill>
                <a:latin typeface="Consolas" panose="020B0609020204030204" pitchFamily="49" charset="0"/>
              </a:endParaRP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7832485" y="3197511"/>
              <a:ext cx="38100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600" b="1" dirty="0">
                  <a:solidFill>
                    <a:srgbClr val="00B050"/>
                  </a:solidFill>
                </a:rPr>
                <a:t>t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9815198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5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Consolas" panose="020B0609020204030204" pitchFamily="49" charset="0"/>
              </a:rPr>
              <a:t>extern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i="1" dirty="0"/>
              <a:t>leaving static off a function </a:t>
            </a:r>
            <a:r>
              <a:rPr lang="en-US" dirty="0"/>
              <a:t>makes a "bump"</a:t>
            </a:r>
          </a:p>
          <a:p>
            <a:r>
              <a:rPr lang="en-US" b="1" dirty="0"/>
              <a:t>extern</a:t>
            </a:r>
            <a:r>
              <a:rPr lang="en-US" dirty="0"/>
              <a:t> makes a "hole"</a:t>
            </a:r>
          </a:p>
          <a:p>
            <a:pPr lvl="1"/>
            <a:r>
              <a:rPr lang="en-US" dirty="0"/>
              <a:t>it has </a:t>
            </a:r>
            <a:r>
              <a:rPr lang="en-US" i="1" dirty="0"/>
              <a:t>no effect on functions at all</a:t>
            </a:r>
          </a:p>
          <a:p>
            <a:r>
              <a:rPr lang="en-US" dirty="0"/>
              <a:t>the only time you need to use extern is on </a:t>
            </a:r>
            <a:r>
              <a:rPr lang="en-US" b="1" dirty="0"/>
              <a:t>global variables that are shared across files.</a:t>
            </a:r>
            <a:endParaRPr lang="en-US" dirty="0"/>
          </a:p>
          <a:p>
            <a:pPr lvl="1"/>
            <a:r>
              <a:rPr lang="en-US" dirty="0"/>
              <a:t>global variables are bad enough, but shared </a:t>
            </a:r>
            <a:r>
              <a:rPr lang="en-US" dirty="0" err="1"/>
              <a:t>globals</a:t>
            </a:r>
            <a:r>
              <a:rPr lang="en-US" dirty="0"/>
              <a:t>?</a:t>
            </a:r>
          </a:p>
          <a:p>
            <a:pPr lvl="1"/>
            <a:r>
              <a:rPr lang="en-US" b="1" dirty="0"/>
              <a:t>NEVER.</a:t>
            </a:r>
          </a:p>
          <a:p>
            <a:pPr lvl="1"/>
            <a:r>
              <a:rPr lang="en-US" b="1" dirty="0"/>
              <a:t>EVER.</a:t>
            </a:r>
          </a:p>
          <a:p>
            <a:pPr lvl="1"/>
            <a:r>
              <a:rPr lang="en-US" b="1" dirty="0"/>
              <a:t>DO.</a:t>
            </a:r>
          </a:p>
          <a:p>
            <a:pPr lvl="1"/>
            <a:r>
              <a:rPr lang="en-US" b="1" dirty="0"/>
              <a:t>THIS.</a:t>
            </a:r>
          </a:p>
          <a:p>
            <a:pPr lvl="1"/>
            <a:r>
              <a:rPr lang="en-US" b="1" dirty="0"/>
              <a:t>OKAY?</a:t>
            </a:r>
          </a:p>
          <a:p>
            <a:pPr lvl="1"/>
            <a:r>
              <a:rPr lang="en-US" dirty="0"/>
              <a:t>I'm not even </a:t>
            </a:r>
            <a:r>
              <a:rPr lang="en-US" dirty="0" err="1"/>
              <a:t>gonna</a:t>
            </a:r>
            <a:r>
              <a:rPr lang="en-US" dirty="0"/>
              <a:t> </a:t>
            </a:r>
            <a:r>
              <a:rPr lang="en-US" i="1" dirty="0"/>
              <a:t>teach</a:t>
            </a:r>
            <a:r>
              <a:rPr lang="en-US" dirty="0"/>
              <a:t> you how to make them</a:t>
            </a:r>
          </a:p>
          <a:p>
            <a:pPr lvl="2"/>
            <a:r>
              <a:rPr lang="en-US" dirty="0"/>
              <a:t>that's how bad I think they are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CS449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2B95B-556F-44BD-91A5-D80C1B9E2BB3}" type="slidenum">
              <a:rPr lang="en-US" smtClean="0"/>
              <a:pPr/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038227"/>
      </p:ext>
    </p:extLst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general process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CS449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2B95B-556F-44BD-91A5-D80C1B9E2BB3}" type="slidenum">
              <a:rPr lang="en-US" smtClean="0"/>
              <a:pPr/>
              <a:t>4</a:t>
            </a:fld>
            <a:endParaRPr lang="en-US"/>
          </a:p>
        </p:txBody>
      </p:sp>
      <p:grpSp>
        <p:nvGrpSpPr>
          <p:cNvPr id="3" name="Group 9"/>
          <p:cNvGrpSpPr/>
          <p:nvPr/>
        </p:nvGrpSpPr>
        <p:grpSpPr>
          <a:xfrm>
            <a:off x="304800" y="647700"/>
            <a:ext cx="2286000" cy="1553757"/>
            <a:chOff x="457200" y="952500"/>
            <a:chExt cx="2286000" cy="1553757"/>
          </a:xfrm>
        </p:grpSpPr>
        <p:sp>
          <p:nvSpPr>
            <p:cNvPr id="8" name="TextBox 7"/>
            <p:cNvSpPr txBox="1"/>
            <p:nvPr/>
          </p:nvSpPr>
          <p:spPr>
            <a:xfrm>
              <a:off x="457200" y="1333500"/>
              <a:ext cx="2286000" cy="117275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b="1">
                  <a:solidFill>
                    <a:srgbClr val="FF0000"/>
                  </a:solidFill>
                  <a:latin typeface="Consolas" pitchFamily="49" charset="0"/>
                  <a:cs typeface="Consolas" pitchFamily="49" charset="0"/>
                </a:rPr>
                <a:t>#include</a:t>
              </a:r>
              <a:r>
                <a:rPr lang="en-US" b="1">
                  <a:latin typeface="Consolas" pitchFamily="49" charset="0"/>
                  <a:cs typeface="Consolas" pitchFamily="49" charset="0"/>
                </a:rPr>
                <a:t> </a:t>
              </a:r>
              <a:r>
                <a:rPr lang="en-US" b="1">
                  <a:solidFill>
                    <a:schemeClr val="accent6">
                      <a:lumMod val="75000"/>
                    </a:schemeClr>
                  </a:solidFill>
                  <a:latin typeface="Consolas" pitchFamily="49" charset="0"/>
                  <a:cs typeface="Consolas" pitchFamily="49" charset="0"/>
                </a:rPr>
                <a:t>&lt;stdio.h&gt;</a:t>
              </a:r>
            </a:p>
            <a:p>
              <a:r>
                <a:rPr lang="en-US" b="1">
                  <a:solidFill>
                    <a:srgbClr val="FF0000"/>
                  </a:solidFill>
                  <a:latin typeface="Consolas" pitchFamily="49" charset="0"/>
                  <a:cs typeface="Consolas" pitchFamily="49" charset="0"/>
                </a:rPr>
                <a:t>int</a:t>
              </a:r>
              <a:r>
                <a:rPr lang="en-US" b="1">
                  <a:latin typeface="Consolas" pitchFamily="49" charset="0"/>
                  <a:cs typeface="Consolas" pitchFamily="49" charset="0"/>
                </a:rPr>
                <a:t> main() {</a:t>
              </a:r>
            </a:p>
            <a:p>
              <a:r>
                <a:rPr lang="en-US" b="1">
                  <a:latin typeface="Consolas" pitchFamily="49" charset="0"/>
                  <a:cs typeface="Consolas" pitchFamily="49" charset="0"/>
                </a:rPr>
                <a:t>  printf(</a:t>
              </a:r>
              <a:r>
                <a:rPr lang="en-US" b="1">
                  <a:solidFill>
                    <a:schemeClr val="accent6">
                      <a:lumMod val="75000"/>
                    </a:schemeClr>
                  </a:solidFill>
                  <a:latin typeface="Consolas" pitchFamily="49" charset="0"/>
                  <a:cs typeface="Consolas" pitchFamily="49" charset="0"/>
                </a:rPr>
                <a:t>"Hello!\n"</a:t>
              </a:r>
              <a:r>
                <a:rPr lang="en-US" b="1">
                  <a:latin typeface="Consolas" pitchFamily="49" charset="0"/>
                  <a:cs typeface="Consolas" pitchFamily="49" charset="0"/>
                </a:rPr>
                <a:t>);</a:t>
              </a:r>
            </a:p>
            <a:p>
              <a:r>
                <a:rPr lang="en-US" b="1">
                  <a:latin typeface="Consolas" pitchFamily="49" charset="0"/>
                  <a:cs typeface="Consolas" pitchFamily="49" charset="0"/>
                </a:rPr>
                <a:t>  </a:t>
              </a:r>
              <a:r>
                <a:rPr lang="en-US" b="1">
                  <a:solidFill>
                    <a:srgbClr val="FF0000"/>
                  </a:solidFill>
                  <a:latin typeface="Consolas" pitchFamily="49" charset="0"/>
                  <a:cs typeface="Consolas" pitchFamily="49" charset="0"/>
                </a:rPr>
                <a:t>return</a:t>
              </a:r>
              <a:r>
                <a:rPr lang="en-US" b="1">
                  <a:latin typeface="Consolas" pitchFamily="49" charset="0"/>
                  <a:cs typeface="Consolas" pitchFamily="49" charset="0"/>
                </a:rPr>
                <a:t> 0;</a:t>
              </a:r>
            </a:p>
            <a:p>
              <a:r>
                <a:rPr lang="en-US" b="1">
                  <a:latin typeface="Consolas" pitchFamily="49" charset="0"/>
                  <a:cs typeface="Consolas" pitchFamily="49" charset="0"/>
                </a:rPr>
                <a:t>}</a:t>
              </a:r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457200" y="952500"/>
              <a:ext cx="18288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b="1"/>
                <a:t>hello.c</a:t>
              </a:r>
            </a:p>
          </p:txBody>
        </p:sp>
      </p:grpSp>
      <p:grpSp>
        <p:nvGrpSpPr>
          <p:cNvPr id="30" name="Group 29"/>
          <p:cNvGrpSpPr/>
          <p:nvPr/>
        </p:nvGrpSpPr>
        <p:grpSpPr>
          <a:xfrm>
            <a:off x="685800" y="2247900"/>
            <a:ext cx="1447800" cy="1600200"/>
            <a:chOff x="685800" y="2247900"/>
            <a:chExt cx="1447800" cy="1600200"/>
          </a:xfrm>
        </p:grpSpPr>
        <p:sp>
          <p:nvSpPr>
            <p:cNvPr id="11" name="Right Arrow 10"/>
            <p:cNvSpPr/>
            <p:nvPr/>
          </p:nvSpPr>
          <p:spPr>
            <a:xfrm rot="5400000">
              <a:off x="1104900" y="2057400"/>
              <a:ext cx="533400" cy="914400"/>
            </a:xfrm>
            <a:prstGeom prst="rightArrow">
              <a:avLst>
                <a:gd name="adj1" fmla="val 50000"/>
                <a:gd name="adj2" fmla="val 70238"/>
              </a:avLst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ounded Rectangle 11"/>
            <p:cNvSpPr/>
            <p:nvPr/>
          </p:nvSpPr>
          <p:spPr>
            <a:xfrm>
              <a:off x="685800" y="2857500"/>
              <a:ext cx="1447800" cy="990600"/>
            </a:xfrm>
            <a:prstGeom prst="roundRect">
              <a:avLst/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b="1"/>
                <a:t>Compiler</a:t>
              </a:r>
            </a:p>
          </p:txBody>
        </p:sp>
      </p:grpSp>
      <p:grpSp>
        <p:nvGrpSpPr>
          <p:cNvPr id="32" name="Group 31"/>
          <p:cNvGrpSpPr/>
          <p:nvPr/>
        </p:nvGrpSpPr>
        <p:grpSpPr>
          <a:xfrm>
            <a:off x="2286000" y="2400300"/>
            <a:ext cx="2057400" cy="1769842"/>
            <a:chOff x="2286000" y="2400300"/>
            <a:chExt cx="2057400" cy="1769842"/>
          </a:xfrm>
        </p:grpSpPr>
        <p:sp>
          <p:nvSpPr>
            <p:cNvPr id="14" name="Right Arrow 13"/>
            <p:cNvSpPr/>
            <p:nvPr/>
          </p:nvSpPr>
          <p:spPr>
            <a:xfrm>
              <a:off x="2286000" y="2857500"/>
              <a:ext cx="533400" cy="914400"/>
            </a:xfrm>
            <a:prstGeom prst="rightArrow">
              <a:avLst>
                <a:gd name="adj1" fmla="val 50000"/>
                <a:gd name="adj2" fmla="val 70238"/>
              </a:avLst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7" name="Group 14"/>
            <p:cNvGrpSpPr/>
            <p:nvPr/>
          </p:nvGrpSpPr>
          <p:grpSpPr>
            <a:xfrm>
              <a:off x="2895600" y="2400300"/>
              <a:ext cx="1447800" cy="1769842"/>
              <a:chOff x="457200" y="952500"/>
              <a:chExt cx="1447800" cy="1769842"/>
            </a:xfrm>
          </p:grpSpPr>
          <p:sp>
            <p:nvSpPr>
              <p:cNvPr id="16" name="TextBox 15"/>
              <p:cNvSpPr txBox="1"/>
              <p:nvPr/>
            </p:nvSpPr>
            <p:spPr>
              <a:xfrm>
                <a:off x="457200" y="1333500"/>
                <a:ext cx="1447800" cy="1388842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b="1">
                    <a:latin typeface="Consolas" pitchFamily="49" charset="0"/>
                    <a:cs typeface="Consolas" pitchFamily="49" charset="0"/>
                  </a:rPr>
                  <a:t>100100110001001010101001010100101101100000100001110111001011101010010010</a:t>
                </a:r>
              </a:p>
            </p:txBody>
          </p:sp>
          <p:sp>
            <p:nvSpPr>
              <p:cNvPr id="17" name="TextBox 16"/>
              <p:cNvSpPr txBox="1"/>
              <p:nvPr/>
            </p:nvSpPr>
            <p:spPr>
              <a:xfrm>
                <a:off x="457200" y="952500"/>
                <a:ext cx="1447800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b="1"/>
                  <a:t>hello.o</a:t>
                </a:r>
                <a:r>
                  <a:rPr lang="en-US" sz="2000" b="1">
                    <a:solidFill>
                      <a:schemeClr val="bg1">
                        <a:lumMod val="75000"/>
                      </a:schemeClr>
                    </a:solidFill>
                  </a:rPr>
                  <a:t>bj</a:t>
                </a:r>
              </a:p>
            </p:txBody>
          </p:sp>
        </p:grpSp>
      </p:grpSp>
      <p:grpSp>
        <p:nvGrpSpPr>
          <p:cNvPr id="34" name="Group 33"/>
          <p:cNvGrpSpPr/>
          <p:nvPr/>
        </p:nvGrpSpPr>
        <p:grpSpPr>
          <a:xfrm>
            <a:off x="6781800" y="1562100"/>
            <a:ext cx="2057401" cy="1695510"/>
            <a:chOff x="6781800" y="1562100"/>
            <a:chExt cx="2057401" cy="1695510"/>
          </a:xfrm>
        </p:grpSpPr>
        <p:grpSp>
          <p:nvGrpSpPr>
            <p:cNvPr id="10" name="Group 22"/>
            <p:cNvGrpSpPr/>
            <p:nvPr/>
          </p:nvGrpSpPr>
          <p:grpSpPr>
            <a:xfrm>
              <a:off x="7391400" y="1562100"/>
              <a:ext cx="1447801" cy="1695510"/>
              <a:chOff x="7162800" y="800100"/>
              <a:chExt cx="1447801" cy="1695510"/>
            </a:xfrm>
          </p:grpSpPr>
          <p:sp>
            <p:nvSpPr>
              <p:cNvPr id="21" name="TextBox 20"/>
              <p:cNvSpPr txBox="1"/>
              <p:nvPr/>
            </p:nvSpPr>
            <p:spPr>
              <a:xfrm>
                <a:off x="7162800" y="2095500"/>
                <a:ext cx="1447800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000" b="1"/>
                  <a:t>hello</a:t>
                </a:r>
                <a:r>
                  <a:rPr lang="en-US" sz="2000" b="1">
                    <a:solidFill>
                      <a:schemeClr val="bg1">
                        <a:lumMod val="75000"/>
                      </a:schemeClr>
                    </a:solidFill>
                  </a:rPr>
                  <a:t>.exe</a:t>
                </a:r>
              </a:p>
            </p:txBody>
          </p:sp>
          <p:pic>
            <p:nvPicPr>
              <p:cNvPr id="3074" name="Picture 2" descr="Image result for application icon"/>
              <p:cNvPicPr>
                <a:picLocks noChangeAspect="1" noChangeArrowheads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7162800" y="800100"/>
                <a:ext cx="1447801" cy="1447801"/>
              </a:xfrm>
              <a:prstGeom prst="rect">
                <a:avLst/>
              </a:prstGeom>
              <a:noFill/>
            </p:spPr>
          </p:pic>
        </p:grpSp>
        <p:sp>
          <p:nvSpPr>
            <p:cNvPr id="24" name="Right Arrow 23"/>
            <p:cNvSpPr/>
            <p:nvPr/>
          </p:nvSpPr>
          <p:spPr>
            <a:xfrm>
              <a:off x="6781800" y="1866900"/>
              <a:ext cx="533400" cy="914400"/>
            </a:xfrm>
            <a:prstGeom prst="rightArrow">
              <a:avLst>
                <a:gd name="adj1" fmla="val 50000"/>
                <a:gd name="adj2" fmla="val 70238"/>
              </a:avLst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3" name="Group 32"/>
          <p:cNvGrpSpPr/>
          <p:nvPr/>
        </p:nvGrpSpPr>
        <p:grpSpPr>
          <a:xfrm>
            <a:off x="3124200" y="952500"/>
            <a:ext cx="3505200" cy="2523221"/>
            <a:chOff x="3124200" y="952500"/>
            <a:chExt cx="3505200" cy="2523221"/>
          </a:xfrm>
        </p:grpSpPr>
        <p:sp>
          <p:nvSpPr>
            <p:cNvPr id="18" name="Rounded Rectangle 17"/>
            <p:cNvSpPr/>
            <p:nvPr/>
          </p:nvSpPr>
          <p:spPr>
            <a:xfrm>
              <a:off x="5562600" y="1866900"/>
              <a:ext cx="1066800" cy="990600"/>
            </a:xfrm>
            <a:prstGeom prst="round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b="1"/>
                <a:t>Linker</a:t>
              </a:r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3124200" y="952500"/>
              <a:ext cx="1447800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2000" b="1"/>
                <a:t>hello.o</a:t>
              </a:r>
              <a:r>
                <a:rPr lang="en-US" sz="2000" b="1">
                  <a:solidFill>
                    <a:schemeClr val="bg1">
                      <a:lumMod val="75000"/>
                    </a:schemeClr>
                  </a:solidFill>
                </a:rPr>
                <a:t>bj</a:t>
              </a:r>
            </a:p>
            <a:p>
              <a:pPr algn="r"/>
              <a:r>
                <a:rPr lang="en-US" sz="2000" b="1"/>
                <a:t>helper.o</a:t>
              </a:r>
              <a:r>
                <a:rPr lang="en-US" sz="2000" b="1">
                  <a:solidFill>
                    <a:schemeClr val="bg1">
                      <a:lumMod val="75000"/>
                    </a:schemeClr>
                  </a:solidFill>
                </a:rPr>
                <a:t>bj</a:t>
              </a:r>
            </a:p>
            <a:p>
              <a:pPr algn="r"/>
              <a:r>
                <a:rPr lang="en-US" sz="2000" b="1"/>
                <a:t>dogs.o</a:t>
              </a:r>
              <a:r>
                <a:rPr lang="en-US" sz="2000" b="1">
                  <a:solidFill>
                    <a:schemeClr val="bg1">
                      <a:lumMod val="75000"/>
                    </a:schemeClr>
                  </a:solidFill>
                </a:rPr>
                <a:t>bj</a:t>
              </a:r>
            </a:p>
            <a:p>
              <a:pPr algn="r"/>
              <a:r>
                <a:rPr lang="en-US" sz="2000" b="1"/>
                <a:t>libc.a</a:t>
              </a:r>
              <a:r>
                <a:rPr lang="en-US" sz="2000" b="1">
                  <a:solidFill>
                    <a:schemeClr val="bg1">
                      <a:lumMod val="75000"/>
                    </a:schemeClr>
                  </a:solidFill>
                </a:rPr>
                <a:t>/lib</a:t>
              </a:r>
            </a:p>
          </p:txBody>
        </p:sp>
        <p:grpSp>
          <p:nvGrpSpPr>
            <p:cNvPr id="13" name="Group 46"/>
            <p:cNvGrpSpPr/>
            <p:nvPr/>
          </p:nvGrpSpPr>
          <p:grpSpPr>
            <a:xfrm>
              <a:off x="4343400" y="1181100"/>
              <a:ext cx="1219200" cy="2294621"/>
              <a:chOff x="4343400" y="1181100"/>
              <a:chExt cx="1219200" cy="2294621"/>
            </a:xfrm>
          </p:grpSpPr>
          <p:cxnSp>
            <p:nvCxnSpPr>
              <p:cNvPr id="29" name="Curved Connector 28"/>
              <p:cNvCxnSpPr>
                <a:stCxn id="16" idx="3"/>
              </p:cNvCxnSpPr>
              <p:nvPr/>
            </p:nvCxnSpPr>
            <p:spPr>
              <a:xfrm flipV="1">
                <a:off x="4343400" y="2628900"/>
                <a:ext cx="1219200" cy="846821"/>
              </a:xfrm>
              <a:prstGeom prst="curvedConnector3">
                <a:avLst>
                  <a:gd name="adj1" fmla="val 50000"/>
                </a:avLst>
              </a:prstGeom>
              <a:ln w="38100">
                <a:solidFill>
                  <a:schemeClr val="accent2"/>
                </a:solidFill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" name="Curved Connector 30"/>
              <p:cNvCxnSpPr/>
              <p:nvPr/>
            </p:nvCxnSpPr>
            <p:spPr>
              <a:xfrm>
                <a:off x="4572000" y="1181100"/>
                <a:ext cx="990600" cy="838200"/>
              </a:xfrm>
              <a:prstGeom prst="curvedConnector3">
                <a:avLst>
                  <a:gd name="adj1" fmla="val 50000"/>
                </a:avLst>
              </a:prstGeom>
              <a:ln w="38100">
                <a:solidFill>
                  <a:schemeClr val="accent2"/>
                </a:solidFill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" name="Curved Connector 38"/>
              <p:cNvCxnSpPr/>
              <p:nvPr/>
            </p:nvCxnSpPr>
            <p:spPr>
              <a:xfrm>
                <a:off x="4572000" y="1485900"/>
                <a:ext cx="990600" cy="685800"/>
              </a:xfrm>
              <a:prstGeom prst="curvedConnector3">
                <a:avLst>
                  <a:gd name="adj1" fmla="val 50000"/>
                </a:avLst>
              </a:prstGeom>
              <a:ln w="38100">
                <a:solidFill>
                  <a:schemeClr val="accent2"/>
                </a:solidFill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1" name="Curved Connector 40"/>
              <p:cNvCxnSpPr/>
              <p:nvPr/>
            </p:nvCxnSpPr>
            <p:spPr>
              <a:xfrm>
                <a:off x="4572000" y="1790700"/>
                <a:ext cx="990600" cy="533400"/>
              </a:xfrm>
              <a:prstGeom prst="curvedConnector3">
                <a:avLst>
                  <a:gd name="adj1" fmla="val 50000"/>
                </a:avLst>
              </a:prstGeom>
              <a:ln w="38100">
                <a:solidFill>
                  <a:schemeClr val="accent2"/>
                </a:solidFill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" name="Curved Connector 44"/>
              <p:cNvCxnSpPr/>
              <p:nvPr/>
            </p:nvCxnSpPr>
            <p:spPr>
              <a:xfrm>
                <a:off x="4572000" y="2095500"/>
                <a:ext cx="990600" cy="381000"/>
              </a:xfrm>
              <a:prstGeom prst="curvedConnector3">
                <a:avLst>
                  <a:gd name="adj1" fmla="val 50000"/>
                </a:avLst>
              </a:prstGeom>
              <a:ln w="38100">
                <a:solidFill>
                  <a:schemeClr val="accent2"/>
                </a:solidFill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28" name="TextBox 27"/>
          <p:cNvSpPr txBox="1"/>
          <p:nvPr/>
        </p:nvSpPr>
        <p:spPr>
          <a:xfrm>
            <a:off x="5181600" y="3467100"/>
            <a:ext cx="31242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/>
              <a:t>well</a:t>
            </a:r>
            <a:r>
              <a:rPr lang="mr-IN" sz="2200" dirty="0"/>
              <a:t>…</a:t>
            </a:r>
            <a:r>
              <a:rPr lang="en-US" sz="2200" dirty="0"/>
              <a:t> that's a bit of an oversimplification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0"/>
            <a:ext cx="8686800" cy="495300"/>
          </a:xfrm>
        </p:spPr>
        <p:txBody>
          <a:bodyPr/>
          <a:lstStyle/>
          <a:p>
            <a:r>
              <a:rPr lang="en-US" dirty="0"/>
              <a:t>Nothing to lose but your chains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495301"/>
            <a:ext cx="8763000" cy="838199"/>
          </a:xfrm>
        </p:spPr>
        <p:txBody>
          <a:bodyPr/>
          <a:lstStyle/>
          <a:p>
            <a:r>
              <a:rPr lang="en-US" dirty="0"/>
              <a:t>the </a:t>
            </a:r>
            <a:r>
              <a:rPr lang="en-US" b="1" dirty="0"/>
              <a:t>compilation toolchain</a:t>
            </a:r>
            <a:r>
              <a:rPr lang="en-US" dirty="0"/>
              <a:t> is the sequence of programs that you use to go from programming-language code to an </a:t>
            </a:r>
            <a:r>
              <a:rPr lang="en-US"/>
              <a:t>executable file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CS449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2B95B-556F-44BD-91A5-D80C1B9E2BB3}" type="slidenum">
              <a:rPr lang="en-US" smtClean="0"/>
              <a:pPr/>
              <a:t>5</a:t>
            </a:fld>
            <a:endParaRPr lang="en-US"/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01B4D2FD-4FC9-4E46-8240-831092898C66}"/>
              </a:ext>
            </a:extLst>
          </p:cNvPr>
          <p:cNvGrpSpPr/>
          <p:nvPr/>
        </p:nvGrpSpPr>
        <p:grpSpPr>
          <a:xfrm>
            <a:off x="228600" y="1371599"/>
            <a:ext cx="1143000" cy="1853877"/>
            <a:chOff x="228600" y="1371599"/>
            <a:chExt cx="1143000" cy="1853877"/>
          </a:xfrm>
        </p:grpSpPr>
        <p:grpSp>
          <p:nvGrpSpPr>
            <p:cNvPr id="31" name="Group 30">
              <a:extLst>
                <a:ext uri="{FF2B5EF4-FFF2-40B4-BE49-F238E27FC236}">
                  <a16:creationId xmlns:a16="http://schemas.microsoft.com/office/drawing/2014/main" id="{53EF8856-2F65-E44C-AF8A-DEA25A64F4CA}"/>
                </a:ext>
              </a:extLst>
            </p:cNvPr>
            <p:cNvGrpSpPr/>
            <p:nvPr/>
          </p:nvGrpSpPr>
          <p:grpSpPr>
            <a:xfrm flipH="1">
              <a:off x="238462" y="2313719"/>
              <a:ext cx="911757" cy="911757"/>
              <a:chOff x="5748995" y="2936241"/>
              <a:chExt cx="1626668" cy="1626668"/>
            </a:xfrm>
          </p:grpSpPr>
          <p:sp>
            <p:nvSpPr>
              <p:cNvPr id="33" name="Oval 32">
                <a:extLst>
                  <a:ext uri="{FF2B5EF4-FFF2-40B4-BE49-F238E27FC236}">
                    <a16:creationId xmlns:a16="http://schemas.microsoft.com/office/drawing/2014/main" id="{5B70C671-2146-7E4B-A157-B0355BC241C3}"/>
                  </a:ext>
                </a:extLst>
              </p:cNvPr>
              <p:cNvSpPr/>
              <p:nvPr/>
            </p:nvSpPr>
            <p:spPr>
              <a:xfrm>
                <a:off x="5748995" y="2936241"/>
                <a:ext cx="1626668" cy="1626668"/>
              </a:xfrm>
              <a:prstGeom prst="ellipse">
                <a:avLst/>
              </a:prstGeom>
              <a:solidFill>
                <a:schemeClr val="accent3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 dirty="0"/>
              </a:p>
            </p:txBody>
          </p:sp>
          <p:sp>
            <p:nvSpPr>
              <p:cNvPr id="34" name="Oval 33">
                <a:extLst>
                  <a:ext uri="{FF2B5EF4-FFF2-40B4-BE49-F238E27FC236}">
                    <a16:creationId xmlns:a16="http://schemas.microsoft.com/office/drawing/2014/main" id="{BCB76E68-8307-7C43-BBB2-F3DC96E2370E}"/>
                  </a:ext>
                </a:extLst>
              </p:cNvPr>
              <p:cNvSpPr/>
              <p:nvPr/>
            </p:nvSpPr>
            <p:spPr>
              <a:xfrm>
                <a:off x="5968783" y="3455736"/>
                <a:ext cx="191456" cy="191456"/>
              </a:xfrm>
              <a:prstGeom prst="ellipse">
                <a:avLst/>
              </a:prstGeom>
              <a:solidFill>
                <a:schemeClr val="tx1">
                  <a:lumMod val="75000"/>
                  <a:lumOff val="2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/>
              </a:p>
            </p:txBody>
          </p:sp>
          <p:sp>
            <p:nvSpPr>
              <p:cNvPr id="35" name="Oval 34">
                <a:extLst>
                  <a:ext uri="{FF2B5EF4-FFF2-40B4-BE49-F238E27FC236}">
                    <a16:creationId xmlns:a16="http://schemas.microsoft.com/office/drawing/2014/main" id="{69568453-C893-994E-9C00-92726F657D6A}"/>
                  </a:ext>
                </a:extLst>
              </p:cNvPr>
              <p:cNvSpPr/>
              <p:nvPr/>
            </p:nvSpPr>
            <p:spPr>
              <a:xfrm>
                <a:off x="6676501" y="3455736"/>
                <a:ext cx="191456" cy="191456"/>
              </a:xfrm>
              <a:prstGeom prst="ellipse">
                <a:avLst/>
              </a:prstGeom>
              <a:solidFill>
                <a:schemeClr val="tx1">
                  <a:lumMod val="75000"/>
                  <a:lumOff val="2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/>
              </a:p>
            </p:txBody>
          </p:sp>
          <p:sp>
            <p:nvSpPr>
              <p:cNvPr id="36" name="Block Arc 35">
                <a:extLst>
                  <a:ext uri="{FF2B5EF4-FFF2-40B4-BE49-F238E27FC236}">
                    <a16:creationId xmlns:a16="http://schemas.microsoft.com/office/drawing/2014/main" id="{4F668EA0-6415-8A46-A52F-C00355376C2E}"/>
                  </a:ext>
                </a:extLst>
              </p:cNvPr>
              <p:cNvSpPr/>
              <p:nvPr/>
            </p:nvSpPr>
            <p:spPr>
              <a:xfrm rot="10800000">
                <a:off x="6012686" y="3116969"/>
                <a:ext cx="803710" cy="803710"/>
              </a:xfrm>
              <a:prstGeom prst="blockArc">
                <a:avLst>
                  <a:gd name="adj1" fmla="val 12722426"/>
                  <a:gd name="adj2" fmla="val 19601697"/>
                  <a:gd name="adj3" fmla="val 12923"/>
                </a:avLst>
              </a:prstGeom>
              <a:solidFill>
                <a:schemeClr val="tx1">
                  <a:lumMod val="75000"/>
                  <a:lumOff val="2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8" name="Cloud Callout 7"/>
            <p:cNvSpPr/>
            <p:nvPr/>
          </p:nvSpPr>
          <p:spPr>
            <a:xfrm>
              <a:off x="228600" y="1371599"/>
              <a:ext cx="1143000" cy="714756"/>
            </a:xfrm>
            <a:prstGeom prst="cloudCallout">
              <a:avLst>
                <a:gd name="adj1" fmla="val -9205"/>
                <a:gd name="adj2" fmla="val 90233"/>
              </a:avLst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>
                  <a:solidFill>
                    <a:schemeClr val="tx1"/>
                  </a:solidFill>
                </a:rPr>
                <a:t>idea!</a:t>
              </a:r>
            </a:p>
          </p:txBody>
        </p:sp>
      </p:grpSp>
      <p:grpSp>
        <p:nvGrpSpPr>
          <p:cNvPr id="43" name="Group 42">
            <a:extLst>
              <a:ext uri="{FF2B5EF4-FFF2-40B4-BE49-F238E27FC236}">
                <a16:creationId xmlns:a16="http://schemas.microsoft.com/office/drawing/2014/main" id="{60ED956E-9565-FD4F-908C-72C06BA772EE}"/>
              </a:ext>
            </a:extLst>
          </p:cNvPr>
          <p:cNvGrpSpPr/>
          <p:nvPr/>
        </p:nvGrpSpPr>
        <p:grpSpPr>
          <a:xfrm>
            <a:off x="7010400" y="1371599"/>
            <a:ext cx="1981200" cy="1853876"/>
            <a:chOff x="7010400" y="1371599"/>
            <a:chExt cx="1981200" cy="1853876"/>
          </a:xfrm>
        </p:grpSpPr>
        <p:grpSp>
          <p:nvGrpSpPr>
            <p:cNvPr id="37" name="Group 36">
              <a:extLst>
                <a:ext uri="{FF2B5EF4-FFF2-40B4-BE49-F238E27FC236}">
                  <a16:creationId xmlns:a16="http://schemas.microsoft.com/office/drawing/2014/main" id="{BE5FE381-4C62-064A-9B6F-6DE1F56BDDB0}"/>
                </a:ext>
              </a:extLst>
            </p:cNvPr>
            <p:cNvGrpSpPr/>
            <p:nvPr/>
          </p:nvGrpSpPr>
          <p:grpSpPr>
            <a:xfrm>
              <a:off x="7734301" y="2313718"/>
              <a:ext cx="911757" cy="911757"/>
              <a:chOff x="5748995" y="2936241"/>
              <a:chExt cx="1626668" cy="1626668"/>
            </a:xfrm>
          </p:grpSpPr>
          <p:sp>
            <p:nvSpPr>
              <p:cNvPr id="38" name="Oval 37">
                <a:extLst>
                  <a:ext uri="{FF2B5EF4-FFF2-40B4-BE49-F238E27FC236}">
                    <a16:creationId xmlns:a16="http://schemas.microsoft.com/office/drawing/2014/main" id="{CEEC78F4-0435-5847-8CDF-F5E38AF1FF83}"/>
                  </a:ext>
                </a:extLst>
              </p:cNvPr>
              <p:cNvSpPr/>
              <p:nvPr/>
            </p:nvSpPr>
            <p:spPr>
              <a:xfrm>
                <a:off x="5748995" y="2936241"/>
                <a:ext cx="1626668" cy="1626668"/>
              </a:xfrm>
              <a:prstGeom prst="ellipse">
                <a:avLst/>
              </a:prstGeom>
              <a:solidFill>
                <a:schemeClr val="accent5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 dirty="0"/>
              </a:p>
            </p:txBody>
          </p:sp>
          <p:sp>
            <p:nvSpPr>
              <p:cNvPr id="39" name="Oval 38">
                <a:extLst>
                  <a:ext uri="{FF2B5EF4-FFF2-40B4-BE49-F238E27FC236}">
                    <a16:creationId xmlns:a16="http://schemas.microsoft.com/office/drawing/2014/main" id="{FCA27DAD-8CD3-D94A-9DF9-034CB1815916}"/>
                  </a:ext>
                </a:extLst>
              </p:cNvPr>
              <p:cNvSpPr/>
              <p:nvPr/>
            </p:nvSpPr>
            <p:spPr>
              <a:xfrm>
                <a:off x="5968783" y="3455736"/>
                <a:ext cx="191456" cy="191456"/>
              </a:xfrm>
              <a:prstGeom prst="ellipse">
                <a:avLst/>
              </a:prstGeom>
              <a:solidFill>
                <a:schemeClr val="tx1">
                  <a:lumMod val="75000"/>
                  <a:lumOff val="2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/>
              </a:p>
            </p:txBody>
          </p:sp>
          <p:sp>
            <p:nvSpPr>
              <p:cNvPr id="40" name="Oval 39">
                <a:extLst>
                  <a:ext uri="{FF2B5EF4-FFF2-40B4-BE49-F238E27FC236}">
                    <a16:creationId xmlns:a16="http://schemas.microsoft.com/office/drawing/2014/main" id="{B030C6EA-47EF-C94A-9782-ED98653CE3A5}"/>
                  </a:ext>
                </a:extLst>
              </p:cNvPr>
              <p:cNvSpPr/>
              <p:nvPr/>
            </p:nvSpPr>
            <p:spPr>
              <a:xfrm>
                <a:off x="6676501" y="3455736"/>
                <a:ext cx="191456" cy="191456"/>
              </a:xfrm>
              <a:prstGeom prst="ellipse">
                <a:avLst/>
              </a:prstGeom>
              <a:solidFill>
                <a:schemeClr val="tx1">
                  <a:lumMod val="75000"/>
                  <a:lumOff val="2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/>
              </a:p>
            </p:txBody>
          </p:sp>
          <p:sp>
            <p:nvSpPr>
              <p:cNvPr id="41" name="Block Arc 40">
                <a:extLst>
                  <a:ext uri="{FF2B5EF4-FFF2-40B4-BE49-F238E27FC236}">
                    <a16:creationId xmlns:a16="http://schemas.microsoft.com/office/drawing/2014/main" id="{C540A237-D605-C14B-85E7-40C7C48D228D}"/>
                  </a:ext>
                </a:extLst>
              </p:cNvPr>
              <p:cNvSpPr/>
              <p:nvPr/>
            </p:nvSpPr>
            <p:spPr>
              <a:xfrm rot="10800000">
                <a:off x="6012686" y="3116969"/>
                <a:ext cx="803710" cy="803710"/>
              </a:xfrm>
              <a:prstGeom prst="blockArc">
                <a:avLst>
                  <a:gd name="adj1" fmla="val 12722426"/>
                  <a:gd name="adj2" fmla="val 19601697"/>
                  <a:gd name="adj3" fmla="val 12923"/>
                </a:avLst>
              </a:prstGeom>
              <a:solidFill>
                <a:schemeClr val="tx1">
                  <a:lumMod val="75000"/>
                  <a:lumOff val="2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30" name="Group 29"/>
            <p:cNvGrpSpPr/>
            <p:nvPr/>
          </p:nvGrpSpPr>
          <p:grpSpPr>
            <a:xfrm>
              <a:off x="7010400" y="1371599"/>
              <a:ext cx="1981200" cy="1219200"/>
              <a:chOff x="7010400" y="1752600"/>
              <a:chExt cx="1981200" cy="1219200"/>
            </a:xfrm>
          </p:grpSpPr>
          <p:sp>
            <p:nvSpPr>
              <p:cNvPr id="16" name="Cloud Callout 15"/>
              <p:cNvSpPr/>
              <p:nvPr/>
            </p:nvSpPr>
            <p:spPr>
              <a:xfrm>
                <a:off x="7467600" y="1752600"/>
                <a:ext cx="1524000" cy="714756"/>
              </a:xfrm>
              <a:prstGeom prst="cloudCallout">
                <a:avLst>
                  <a:gd name="adj1" fmla="val -9205"/>
                  <a:gd name="adj2" fmla="val 90233"/>
                </a:avLst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b="1" dirty="0">
                    <a:solidFill>
                      <a:schemeClr val="tx1"/>
                    </a:solidFill>
                  </a:rPr>
                  <a:t>cool program!</a:t>
                </a:r>
              </a:p>
            </p:txBody>
          </p:sp>
          <p:sp>
            <p:nvSpPr>
              <p:cNvPr id="21" name="Right Arrow 20"/>
              <p:cNvSpPr/>
              <p:nvPr/>
            </p:nvSpPr>
            <p:spPr>
              <a:xfrm>
                <a:off x="7010400" y="2438400"/>
                <a:ext cx="762000" cy="533400"/>
              </a:xfrm>
              <a:prstGeom prst="rightArrow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27" name="Group 26"/>
          <p:cNvGrpSpPr/>
          <p:nvPr/>
        </p:nvGrpSpPr>
        <p:grpSpPr>
          <a:xfrm>
            <a:off x="2667000" y="1638300"/>
            <a:ext cx="1828800" cy="2571928"/>
            <a:chOff x="2667000" y="2019301"/>
            <a:chExt cx="1828800" cy="2571928"/>
          </a:xfrm>
        </p:grpSpPr>
        <p:sp>
          <p:nvSpPr>
            <p:cNvPr id="10" name="Rounded Rectangle 9"/>
            <p:cNvSpPr/>
            <p:nvPr/>
          </p:nvSpPr>
          <p:spPr>
            <a:xfrm rot="16200000">
              <a:off x="3067050" y="2381251"/>
              <a:ext cx="1371600" cy="647700"/>
            </a:xfrm>
            <a:prstGeom prst="roundRect">
              <a:avLst/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b="1"/>
                <a:t>Compiler</a:t>
              </a:r>
            </a:p>
          </p:txBody>
        </p:sp>
        <p:sp>
          <p:nvSpPr>
            <p:cNvPr id="18" name="Right Arrow 17"/>
            <p:cNvSpPr/>
            <p:nvPr/>
          </p:nvSpPr>
          <p:spPr>
            <a:xfrm>
              <a:off x="2667000" y="2438400"/>
              <a:ext cx="762000" cy="533400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2971800" y="3390900"/>
              <a:ext cx="1524000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800" dirty="0">
                  <a:solidFill>
                    <a:srgbClr val="7030A0"/>
                  </a:solidFill>
                </a:rPr>
                <a:t>turns C code into machine code (object files)</a:t>
              </a:r>
              <a:endParaRPr lang="en-US" sz="1800" b="1" dirty="0">
                <a:solidFill>
                  <a:srgbClr val="7030A0"/>
                </a:solidFill>
              </a:endParaRPr>
            </a:p>
          </p:txBody>
        </p:sp>
      </p:grpSp>
      <p:grpSp>
        <p:nvGrpSpPr>
          <p:cNvPr id="26" name="Group 25"/>
          <p:cNvGrpSpPr/>
          <p:nvPr/>
        </p:nvGrpSpPr>
        <p:grpSpPr>
          <a:xfrm>
            <a:off x="1066799" y="1333500"/>
            <a:ext cx="1828800" cy="2919114"/>
            <a:chOff x="1066799" y="1714501"/>
            <a:chExt cx="1828800" cy="2919114"/>
          </a:xfrm>
        </p:grpSpPr>
        <p:sp>
          <p:nvSpPr>
            <p:cNvPr id="11" name="Rounded Rectangle 10"/>
            <p:cNvSpPr/>
            <p:nvPr/>
          </p:nvSpPr>
          <p:spPr>
            <a:xfrm rot="16200000">
              <a:off x="1314450" y="2381251"/>
              <a:ext cx="1981200" cy="647700"/>
            </a:xfrm>
            <a:prstGeom prst="roundRect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b="1"/>
                <a:t>Preprocessor</a:t>
              </a:r>
            </a:p>
          </p:txBody>
        </p:sp>
        <p:sp>
          <p:nvSpPr>
            <p:cNvPr id="17" name="Right Arrow 16"/>
            <p:cNvSpPr/>
            <p:nvPr/>
          </p:nvSpPr>
          <p:spPr>
            <a:xfrm>
              <a:off x="1219200" y="2438400"/>
              <a:ext cx="762000" cy="533400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1066799" y="3710285"/>
              <a:ext cx="1828800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800" dirty="0">
                  <a:solidFill>
                    <a:srgbClr val="C00000"/>
                  </a:solidFill>
                </a:rPr>
                <a:t>processes lines that start with #, like </a:t>
              </a:r>
              <a:r>
                <a:rPr lang="en-US" sz="1800" b="1" dirty="0">
                  <a:solidFill>
                    <a:srgbClr val="C00000"/>
                  </a:solidFill>
                </a:rPr>
                <a:t>#include</a:t>
              </a:r>
            </a:p>
          </p:txBody>
        </p:sp>
      </p:grpSp>
      <p:grpSp>
        <p:nvGrpSpPr>
          <p:cNvPr id="28" name="Group 27"/>
          <p:cNvGrpSpPr/>
          <p:nvPr/>
        </p:nvGrpSpPr>
        <p:grpSpPr>
          <a:xfrm>
            <a:off x="4114800" y="1638299"/>
            <a:ext cx="1828800" cy="2571929"/>
            <a:chOff x="4114800" y="2019300"/>
            <a:chExt cx="1828800" cy="2571929"/>
          </a:xfrm>
        </p:grpSpPr>
        <p:sp>
          <p:nvSpPr>
            <p:cNvPr id="12" name="Rounded Rectangle 11"/>
            <p:cNvSpPr/>
            <p:nvPr/>
          </p:nvSpPr>
          <p:spPr>
            <a:xfrm rot="16200000">
              <a:off x="4514850" y="2381250"/>
              <a:ext cx="1371600" cy="647700"/>
            </a:xfrm>
            <a:prstGeom prst="round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b="1"/>
                <a:t>Linker</a:t>
              </a:r>
            </a:p>
          </p:txBody>
        </p:sp>
        <p:sp>
          <p:nvSpPr>
            <p:cNvPr id="19" name="Right Arrow 18"/>
            <p:cNvSpPr/>
            <p:nvPr/>
          </p:nvSpPr>
          <p:spPr>
            <a:xfrm>
              <a:off x="4114800" y="2438400"/>
              <a:ext cx="762000" cy="533400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4419600" y="3390900"/>
              <a:ext cx="1524000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800" dirty="0">
                  <a:solidFill>
                    <a:schemeClr val="accent3">
                      <a:lumMod val="50000"/>
                    </a:schemeClr>
                  </a:solidFill>
                </a:rPr>
                <a:t>turns pieces of programs into an executable</a:t>
              </a:r>
            </a:p>
          </p:txBody>
        </p:sp>
      </p:grpSp>
      <p:grpSp>
        <p:nvGrpSpPr>
          <p:cNvPr id="29" name="Group 28"/>
          <p:cNvGrpSpPr/>
          <p:nvPr/>
        </p:nvGrpSpPr>
        <p:grpSpPr>
          <a:xfrm>
            <a:off x="5562600" y="1638300"/>
            <a:ext cx="1905000" cy="2571928"/>
            <a:chOff x="5562600" y="2019301"/>
            <a:chExt cx="1905000" cy="2571928"/>
          </a:xfrm>
        </p:grpSpPr>
        <p:sp>
          <p:nvSpPr>
            <p:cNvPr id="13" name="Rounded Rectangle 12"/>
            <p:cNvSpPr/>
            <p:nvPr/>
          </p:nvSpPr>
          <p:spPr>
            <a:xfrm rot="16200000">
              <a:off x="5962650" y="2381251"/>
              <a:ext cx="1371600" cy="647700"/>
            </a:xfrm>
            <a:prstGeom prst="round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b="1"/>
                <a:t>Loader</a:t>
              </a:r>
            </a:p>
          </p:txBody>
        </p:sp>
        <p:sp>
          <p:nvSpPr>
            <p:cNvPr id="20" name="Right Arrow 19"/>
            <p:cNvSpPr/>
            <p:nvPr/>
          </p:nvSpPr>
          <p:spPr>
            <a:xfrm>
              <a:off x="5562600" y="2438400"/>
              <a:ext cx="762000" cy="533400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5943600" y="3390900"/>
              <a:ext cx="1524000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800" dirty="0">
                  <a:solidFill>
                    <a:schemeClr val="accent6">
                      <a:lumMod val="75000"/>
                    </a:schemeClr>
                  </a:solidFill>
                </a:rPr>
                <a:t>loads the executable into RAM and runs it</a:t>
              </a:r>
            </a:p>
          </p:txBody>
        </p:sp>
      </p:grpSp>
      <p:sp>
        <p:nvSpPr>
          <p:cNvPr id="32" name="TextBox 31"/>
          <p:cNvSpPr txBox="1"/>
          <p:nvPr/>
        </p:nvSpPr>
        <p:spPr>
          <a:xfrm>
            <a:off x="304800" y="4305299"/>
            <a:ext cx="4267200" cy="3084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/>
              <a:t>(the preprocessor is pretty much unique to C/C++.)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The Preprocessor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CS449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2B95B-556F-44BD-91A5-D80C1B9E2BB3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9063027"/>
      </p:ext>
    </p:extLst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In the olden days...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compilers were really dumb and simple programs, out of necessity.</a:t>
            </a:r>
          </a:p>
          <a:p>
            <a:pPr lvl="1"/>
            <a:r>
              <a:rPr lang="en-US" dirty="0"/>
              <a:t>e.g. the first C compiler was made for a machine with 8,192 18-bit words of memory. yes. 18 bit words. it was a weird time.</a:t>
            </a:r>
          </a:p>
          <a:p>
            <a:r>
              <a:rPr lang="en-US" dirty="0"/>
              <a:t>an easy hack to extend the language was to use a </a:t>
            </a:r>
            <a:r>
              <a:rPr lang="en-US" b="1" dirty="0"/>
              <a:t>preprocessor.</a:t>
            </a:r>
            <a:endParaRPr lang="en-US" dirty="0"/>
          </a:p>
          <a:p>
            <a:r>
              <a:rPr lang="en-US" dirty="0"/>
              <a:t>it's a </a:t>
            </a:r>
            <a:r>
              <a:rPr lang="en-US" b="1" dirty="0"/>
              <a:t>text processing system</a:t>
            </a:r>
            <a:r>
              <a:rPr lang="en-US" dirty="0"/>
              <a:t> that can do </a:t>
            </a:r>
            <a:r>
              <a:rPr lang="en-US" i="1" dirty="0"/>
              <a:t>textual</a:t>
            </a:r>
            <a:r>
              <a:rPr lang="en-US" dirty="0"/>
              <a:t> substitutions…</a:t>
            </a:r>
          </a:p>
          <a:p>
            <a:pPr lvl="1"/>
            <a:r>
              <a:rPr lang="en-US" b="1" dirty="0"/>
              <a:t>it's automated copy and paste!</a:t>
            </a:r>
          </a:p>
          <a:p>
            <a:r>
              <a:rPr lang="en-US" dirty="0"/>
              <a:t>you can see the results of preprocessing with </a:t>
            </a:r>
            <a:r>
              <a:rPr lang="en-US" b="1" dirty="0" err="1">
                <a:latin typeface="Consolas" panose="020B0609020204030204" pitchFamily="49" charset="0"/>
                <a:cs typeface="Consolas" panose="020B0609020204030204" pitchFamily="49" charset="0"/>
              </a:rPr>
              <a:t>gcc</a:t>
            </a:r>
            <a:r>
              <a:rPr lang="en-US" b="1" dirty="0">
                <a:latin typeface="Consolas" panose="020B0609020204030204" pitchFamily="49" charset="0"/>
                <a:cs typeface="Consolas" panose="020B0609020204030204" pitchFamily="49" charset="0"/>
              </a:rPr>
              <a:t> -E</a:t>
            </a:r>
          </a:p>
          <a:p>
            <a:r>
              <a:rPr lang="en-US" dirty="0"/>
              <a:t>you tell the preprocessor what to do with </a:t>
            </a:r>
            <a:r>
              <a:rPr lang="en-US" b="1" dirty="0"/>
              <a:t>directives.</a:t>
            </a:r>
          </a:p>
          <a:p>
            <a:pPr lvl="1"/>
            <a:r>
              <a:rPr lang="en-US" dirty="0"/>
              <a:t>these are the lines that start with </a:t>
            </a:r>
            <a:r>
              <a:rPr lang="en-US" b="1" dirty="0"/>
              <a:t>#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CS449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2B95B-556F-44BD-91A5-D80C1B9E2BB3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5034322"/>
      </p:ext>
    </p:extLst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#include directive</a:t>
            </a:r>
            <a:r>
              <a:rPr lang="en-US" sz="2000" dirty="0"/>
              <a:t> (animated)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495301"/>
            <a:ext cx="8991600" cy="914399"/>
          </a:xfrm>
        </p:spPr>
        <p:txBody>
          <a:bodyPr>
            <a:normAutofit/>
          </a:bodyPr>
          <a:lstStyle/>
          <a:p>
            <a:r>
              <a:rPr lang="en-US" b="1" dirty="0"/>
              <a:t>#include</a:t>
            </a:r>
            <a:r>
              <a:rPr lang="en-US" dirty="0"/>
              <a:t> is </a:t>
            </a:r>
            <a:r>
              <a:rPr lang="en-US" i="1" dirty="0"/>
              <a:t>so </a:t>
            </a:r>
            <a:r>
              <a:rPr lang="en-US" dirty="0"/>
              <a:t>stupid.</a:t>
            </a:r>
          </a:p>
          <a:p>
            <a:r>
              <a:rPr lang="en-US" dirty="0"/>
              <a:t>it copies and pastes the </a:t>
            </a:r>
            <a:r>
              <a:rPr lang="en-US" b="1" dirty="0"/>
              <a:t>entire contents of the given file </a:t>
            </a:r>
            <a:r>
              <a:rPr lang="en-US" dirty="0"/>
              <a:t>right there.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CS449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2B95B-556F-44BD-91A5-D80C1B9E2BB3}" type="slidenum">
              <a:rPr lang="en-US" smtClean="0"/>
              <a:pPr/>
              <a:t>8</a:t>
            </a:fld>
            <a:endParaRPr lang="en-US"/>
          </a:p>
        </p:txBody>
      </p:sp>
      <p:grpSp>
        <p:nvGrpSpPr>
          <p:cNvPr id="20" name="Group 19"/>
          <p:cNvGrpSpPr/>
          <p:nvPr/>
        </p:nvGrpSpPr>
        <p:grpSpPr>
          <a:xfrm>
            <a:off x="457200" y="1405235"/>
            <a:ext cx="2295787" cy="3509665"/>
            <a:chOff x="599813" y="1405235"/>
            <a:chExt cx="2295787" cy="3509665"/>
          </a:xfrm>
        </p:grpSpPr>
        <p:sp>
          <p:nvSpPr>
            <p:cNvPr id="11" name="Folded Corner 10"/>
            <p:cNvSpPr/>
            <p:nvPr/>
          </p:nvSpPr>
          <p:spPr>
            <a:xfrm flipV="1">
              <a:off x="599813" y="1866900"/>
              <a:ext cx="2295787" cy="3048000"/>
            </a:xfrm>
            <a:prstGeom prst="foldedCorner">
              <a:avLst>
                <a:gd name="adj" fmla="val 17453"/>
              </a:avLst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635466" y="1910132"/>
              <a:ext cx="1830950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b="1" dirty="0" err="1">
                  <a:solidFill>
                    <a:srgbClr val="FF0000"/>
                  </a:solidFill>
                  <a:latin typeface="Consolas" charset="0"/>
                  <a:ea typeface="Consolas" charset="0"/>
                  <a:cs typeface="Consolas" charset="0"/>
                </a:rPr>
                <a:t>int</a:t>
              </a:r>
              <a:r>
                <a:rPr lang="en-US" sz="1800" b="1" dirty="0">
                  <a:solidFill>
                    <a:srgbClr val="FF0000"/>
                  </a:solidFill>
                  <a:latin typeface="Consolas" charset="0"/>
                  <a:ea typeface="Consolas" charset="0"/>
                  <a:cs typeface="Consolas" charset="0"/>
                </a:rPr>
                <a:t> </a:t>
              </a:r>
              <a:r>
                <a:rPr lang="en-US" sz="1800" b="1" dirty="0" err="1">
                  <a:latin typeface="Consolas" charset="0"/>
                  <a:ea typeface="Consolas" charset="0"/>
                  <a:cs typeface="Consolas" charset="0"/>
                </a:rPr>
                <a:t>foob</a:t>
              </a:r>
              <a:r>
                <a:rPr lang="en-US" sz="1800" b="1" dirty="0">
                  <a:latin typeface="Consolas" charset="0"/>
                  <a:ea typeface="Consolas" charset="0"/>
                  <a:cs typeface="Consolas" charset="0"/>
                </a:rPr>
                <a:t>();</a:t>
              </a:r>
            </a:p>
            <a:p>
              <a:r>
                <a:rPr lang="en-US" sz="1800" b="1" dirty="0">
                  <a:solidFill>
                    <a:srgbClr val="FF0000"/>
                  </a:solidFill>
                  <a:latin typeface="Consolas" charset="0"/>
                  <a:ea typeface="Consolas" charset="0"/>
                  <a:cs typeface="Consolas" charset="0"/>
                </a:rPr>
                <a:t>void</a:t>
              </a:r>
              <a:r>
                <a:rPr lang="en-US" sz="1800" b="1" dirty="0">
                  <a:latin typeface="Consolas" charset="0"/>
                  <a:ea typeface="Consolas" charset="0"/>
                  <a:cs typeface="Consolas" charset="0"/>
                </a:rPr>
                <a:t> </a:t>
              </a:r>
              <a:r>
                <a:rPr lang="en-US" sz="1800" b="1" dirty="0" err="1">
                  <a:latin typeface="Consolas" charset="0"/>
                  <a:ea typeface="Consolas" charset="0"/>
                  <a:cs typeface="Consolas" charset="0"/>
                </a:rPr>
                <a:t>blarb</a:t>
              </a:r>
              <a:r>
                <a:rPr lang="en-US" sz="1800" b="1" dirty="0">
                  <a:latin typeface="Consolas" charset="0"/>
                  <a:ea typeface="Consolas" charset="0"/>
                  <a:cs typeface="Consolas" charset="0"/>
                </a:rPr>
                <a:t>();</a:t>
              </a:r>
            </a:p>
            <a:p>
              <a:r>
                <a:rPr lang="en-US" sz="1800" b="1" dirty="0">
                  <a:solidFill>
                    <a:srgbClr val="FF0000"/>
                  </a:solidFill>
                  <a:latin typeface="Consolas" charset="0"/>
                  <a:ea typeface="Consolas" charset="0"/>
                  <a:cs typeface="Consolas" charset="0"/>
                </a:rPr>
                <a:t>#define </a:t>
              </a:r>
              <a:r>
                <a:rPr lang="en-US" sz="1800" b="1" dirty="0">
                  <a:latin typeface="Consolas" charset="0"/>
                  <a:ea typeface="Consolas" charset="0"/>
                  <a:cs typeface="Consolas" charset="0"/>
                </a:rPr>
                <a:t>F </a:t>
              </a:r>
              <a:r>
                <a:rPr lang="en-US" sz="1800" b="1" dirty="0">
                  <a:solidFill>
                    <a:schemeClr val="accent3">
                      <a:lumMod val="75000"/>
                    </a:schemeClr>
                  </a:solidFill>
                  <a:latin typeface="Consolas" charset="0"/>
                  <a:ea typeface="Consolas" charset="0"/>
                  <a:cs typeface="Consolas" charset="0"/>
                </a:rPr>
                <a:t>10</a:t>
              </a: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599813" y="1405235"/>
              <a:ext cx="1883849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dirty="0" err="1">
                  <a:latin typeface="Consolas" charset="0"/>
                  <a:ea typeface="Consolas" charset="0"/>
                  <a:cs typeface="Consolas" charset="0"/>
                </a:rPr>
                <a:t>myheader.h</a:t>
              </a:r>
              <a:endParaRPr lang="en-US" sz="2400" b="1" dirty="0">
                <a:latin typeface="Consolas" charset="0"/>
                <a:ea typeface="Consolas" charset="0"/>
                <a:cs typeface="Consolas" charset="0"/>
              </a:endParaRPr>
            </a:p>
          </p:txBody>
        </p:sp>
      </p:grpSp>
      <p:grpSp>
        <p:nvGrpSpPr>
          <p:cNvPr id="21" name="Group 20"/>
          <p:cNvGrpSpPr/>
          <p:nvPr/>
        </p:nvGrpSpPr>
        <p:grpSpPr>
          <a:xfrm>
            <a:off x="4114800" y="1405235"/>
            <a:ext cx="3276600" cy="3509665"/>
            <a:chOff x="3352800" y="1405235"/>
            <a:chExt cx="3276600" cy="3509665"/>
          </a:xfrm>
        </p:grpSpPr>
        <p:sp>
          <p:nvSpPr>
            <p:cNvPr id="14" name="Folded Corner 13"/>
            <p:cNvSpPr/>
            <p:nvPr/>
          </p:nvSpPr>
          <p:spPr>
            <a:xfrm flipV="1">
              <a:off x="3352800" y="1866900"/>
              <a:ext cx="3276600" cy="3048000"/>
            </a:xfrm>
            <a:prstGeom prst="foldedCorner">
              <a:avLst>
                <a:gd name="adj" fmla="val 17453"/>
              </a:avLst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3388453" y="1910132"/>
              <a:ext cx="2844048" cy="147732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b="1" dirty="0">
                  <a:solidFill>
                    <a:srgbClr val="FF0000"/>
                  </a:solidFill>
                  <a:latin typeface="Consolas" charset="0"/>
                  <a:ea typeface="Consolas" charset="0"/>
                  <a:cs typeface="Consolas" charset="0"/>
                </a:rPr>
                <a:t>#include</a:t>
              </a:r>
              <a:r>
                <a:rPr lang="en-US" sz="1800" b="1" dirty="0">
                  <a:latin typeface="Consolas" charset="0"/>
                  <a:ea typeface="Consolas" charset="0"/>
                  <a:cs typeface="Consolas" charset="0"/>
                </a:rPr>
                <a:t> </a:t>
              </a:r>
              <a:r>
                <a:rPr lang="en-US" sz="1800" b="1" dirty="0">
                  <a:solidFill>
                    <a:schemeClr val="accent6">
                      <a:lumMod val="75000"/>
                    </a:schemeClr>
                  </a:solidFill>
                  <a:latin typeface="Consolas" charset="0"/>
                  <a:ea typeface="Consolas" charset="0"/>
                  <a:cs typeface="Consolas" charset="0"/>
                </a:rPr>
                <a:t>"</a:t>
              </a:r>
              <a:r>
                <a:rPr lang="en-US" sz="1800" b="1" dirty="0" err="1">
                  <a:solidFill>
                    <a:schemeClr val="accent6">
                      <a:lumMod val="75000"/>
                    </a:schemeClr>
                  </a:solidFill>
                  <a:latin typeface="Consolas" charset="0"/>
                  <a:ea typeface="Consolas" charset="0"/>
                  <a:cs typeface="Consolas" charset="0"/>
                </a:rPr>
                <a:t>myheader.h</a:t>
              </a:r>
              <a:r>
                <a:rPr lang="en-US" sz="1800" b="1" dirty="0">
                  <a:solidFill>
                    <a:schemeClr val="accent6">
                      <a:lumMod val="75000"/>
                    </a:schemeClr>
                  </a:solidFill>
                  <a:latin typeface="Consolas" charset="0"/>
                  <a:ea typeface="Consolas" charset="0"/>
                  <a:cs typeface="Consolas" charset="0"/>
                </a:rPr>
                <a:t>"</a:t>
              </a:r>
            </a:p>
            <a:p>
              <a:endParaRPr lang="en-US" sz="1800" b="1" dirty="0">
                <a:latin typeface="Consolas" charset="0"/>
                <a:ea typeface="Consolas" charset="0"/>
                <a:cs typeface="Consolas" charset="0"/>
              </a:endParaRPr>
            </a:p>
            <a:p>
              <a:r>
                <a:rPr lang="en-US" sz="1800" b="1" dirty="0" err="1">
                  <a:solidFill>
                    <a:srgbClr val="FF0000"/>
                  </a:solidFill>
                  <a:latin typeface="Consolas" charset="0"/>
                  <a:ea typeface="Consolas" charset="0"/>
                  <a:cs typeface="Consolas" charset="0"/>
                </a:rPr>
                <a:t>int</a:t>
              </a:r>
              <a:r>
                <a:rPr lang="en-US" sz="1800" b="1" dirty="0">
                  <a:solidFill>
                    <a:srgbClr val="FF0000"/>
                  </a:solidFill>
                  <a:latin typeface="Consolas" charset="0"/>
                  <a:ea typeface="Consolas" charset="0"/>
                  <a:cs typeface="Consolas" charset="0"/>
                </a:rPr>
                <a:t> </a:t>
              </a:r>
              <a:r>
                <a:rPr lang="en-US" sz="1800" b="1" dirty="0">
                  <a:latin typeface="Consolas" charset="0"/>
                  <a:ea typeface="Consolas" charset="0"/>
                  <a:cs typeface="Consolas" charset="0"/>
                </a:rPr>
                <a:t>main() {</a:t>
              </a:r>
            </a:p>
            <a:p>
              <a:r>
                <a:rPr lang="en-US" sz="1800" b="1" dirty="0">
                  <a:latin typeface="Consolas" charset="0"/>
                  <a:ea typeface="Consolas" charset="0"/>
                  <a:cs typeface="Consolas" charset="0"/>
                </a:rPr>
                <a:t>    </a:t>
              </a:r>
              <a:r>
                <a:rPr lang="en-US" sz="1800" b="1" dirty="0">
                  <a:solidFill>
                    <a:srgbClr val="FF0000"/>
                  </a:solidFill>
                  <a:latin typeface="Consolas" charset="0"/>
                  <a:ea typeface="Consolas" charset="0"/>
                  <a:cs typeface="Consolas" charset="0"/>
                </a:rPr>
                <a:t>return</a:t>
              </a:r>
              <a:r>
                <a:rPr lang="en-US" sz="1800" b="1" dirty="0">
                  <a:latin typeface="Consolas" charset="0"/>
                  <a:ea typeface="Consolas" charset="0"/>
                  <a:cs typeface="Consolas" charset="0"/>
                </a:rPr>
                <a:t> </a:t>
              </a:r>
              <a:r>
                <a:rPr lang="en-US" sz="1800" b="1" dirty="0">
                  <a:solidFill>
                    <a:schemeClr val="accent3">
                      <a:lumMod val="75000"/>
                    </a:schemeClr>
                  </a:solidFill>
                  <a:latin typeface="Consolas" charset="0"/>
                  <a:ea typeface="Consolas" charset="0"/>
                  <a:cs typeface="Consolas" charset="0"/>
                </a:rPr>
                <a:t>0</a:t>
              </a:r>
              <a:r>
                <a:rPr lang="en-US" sz="1800" b="1" dirty="0">
                  <a:latin typeface="Consolas" charset="0"/>
                  <a:ea typeface="Consolas" charset="0"/>
                  <a:cs typeface="Consolas" charset="0"/>
                </a:rPr>
                <a:t>;</a:t>
              </a:r>
            </a:p>
            <a:p>
              <a:r>
                <a:rPr lang="en-US" sz="1800" b="1" dirty="0">
                  <a:latin typeface="Consolas" charset="0"/>
                  <a:ea typeface="Consolas" charset="0"/>
                  <a:cs typeface="Consolas" charset="0"/>
                </a:rPr>
                <a:t>}</a:t>
              </a: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3352800" y="1405235"/>
              <a:ext cx="1713931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dirty="0" err="1">
                  <a:latin typeface="Consolas" charset="0"/>
                  <a:ea typeface="Consolas" charset="0"/>
                  <a:cs typeface="Consolas" charset="0"/>
                </a:rPr>
                <a:t>program.c</a:t>
              </a:r>
              <a:endParaRPr lang="en-US" sz="2400" b="1" dirty="0">
                <a:latin typeface="Consolas" charset="0"/>
                <a:ea typeface="Consolas" charset="0"/>
                <a:cs typeface="Consolas" charset="0"/>
              </a:endParaRPr>
            </a:p>
          </p:txBody>
        </p:sp>
      </p:grpSp>
      <p:grpSp>
        <p:nvGrpSpPr>
          <p:cNvPr id="22" name="Group 21"/>
          <p:cNvGrpSpPr/>
          <p:nvPr/>
        </p:nvGrpSpPr>
        <p:grpSpPr>
          <a:xfrm>
            <a:off x="4114800" y="1863460"/>
            <a:ext cx="3276600" cy="3048000"/>
            <a:chOff x="5943600" y="2933700"/>
            <a:chExt cx="3276600" cy="3048000"/>
          </a:xfrm>
        </p:grpSpPr>
        <p:sp>
          <p:nvSpPr>
            <p:cNvPr id="23" name="Folded Corner 22"/>
            <p:cNvSpPr/>
            <p:nvPr/>
          </p:nvSpPr>
          <p:spPr>
            <a:xfrm flipV="1">
              <a:off x="5943600" y="2933700"/>
              <a:ext cx="3276600" cy="3048000"/>
            </a:xfrm>
            <a:prstGeom prst="foldedCorner">
              <a:avLst>
                <a:gd name="adj" fmla="val 17453"/>
              </a:avLst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5979253" y="2976932"/>
              <a:ext cx="1830950" cy="203132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b="1" dirty="0" err="1">
                  <a:solidFill>
                    <a:srgbClr val="FF0000"/>
                  </a:solidFill>
                  <a:latin typeface="Consolas" charset="0"/>
                  <a:ea typeface="Consolas" charset="0"/>
                  <a:cs typeface="Consolas" charset="0"/>
                </a:rPr>
                <a:t>int</a:t>
              </a:r>
              <a:r>
                <a:rPr lang="en-US" sz="1800" b="1" dirty="0">
                  <a:solidFill>
                    <a:srgbClr val="FF0000"/>
                  </a:solidFill>
                  <a:latin typeface="Consolas" charset="0"/>
                  <a:ea typeface="Consolas" charset="0"/>
                  <a:cs typeface="Consolas" charset="0"/>
                </a:rPr>
                <a:t> </a:t>
              </a:r>
              <a:r>
                <a:rPr lang="en-US" sz="1800" b="1" dirty="0" err="1">
                  <a:latin typeface="Consolas" charset="0"/>
                  <a:ea typeface="Consolas" charset="0"/>
                  <a:cs typeface="Consolas" charset="0"/>
                </a:rPr>
                <a:t>foob</a:t>
              </a:r>
              <a:r>
                <a:rPr lang="en-US" sz="1800" b="1" dirty="0">
                  <a:latin typeface="Consolas" charset="0"/>
                  <a:ea typeface="Consolas" charset="0"/>
                  <a:cs typeface="Consolas" charset="0"/>
                </a:rPr>
                <a:t>();</a:t>
              </a:r>
            </a:p>
            <a:p>
              <a:r>
                <a:rPr lang="en-US" sz="1800" b="1" dirty="0">
                  <a:solidFill>
                    <a:srgbClr val="FF0000"/>
                  </a:solidFill>
                  <a:latin typeface="Consolas" charset="0"/>
                  <a:ea typeface="Consolas" charset="0"/>
                  <a:cs typeface="Consolas" charset="0"/>
                </a:rPr>
                <a:t>void</a:t>
              </a:r>
              <a:r>
                <a:rPr lang="en-US" sz="1800" b="1" dirty="0">
                  <a:latin typeface="Consolas" charset="0"/>
                  <a:ea typeface="Consolas" charset="0"/>
                  <a:cs typeface="Consolas" charset="0"/>
                </a:rPr>
                <a:t> </a:t>
              </a:r>
              <a:r>
                <a:rPr lang="en-US" sz="1800" b="1" dirty="0" err="1">
                  <a:latin typeface="Consolas" charset="0"/>
                  <a:ea typeface="Consolas" charset="0"/>
                  <a:cs typeface="Consolas" charset="0"/>
                </a:rPr>
                <a:t>blarb</a:t>
              </a:r>
              <a:r>
                <a:rPr lang="en-US" sz="1800" b="1" dirty="0">
                  <a:latin typeface="Consolas" charset="0"/>
                  <a:ea typeface="Consolas" charset="0"/>
                  <a:cs typeface="Consolas" charset="0"/>
                </a:rPr>
                <a:t>();</a:t>
              </a:r>
            </a:p>
            <a:p>
              <a:r>
                <a:rPr lang="en-US" sz="1800" b="1" dirty="0">
                  <a:solidFill>
                    <a:srgbClr val="FF0000"/>
                  </a:solidFill>
                  <a:latin typeface="Consolas" charset="0"/>
                  <a:ea typeface="Consolas" charset="0"/>
                  <a:cs typeface="Consolas" charset="0"/>
                </a:rPr>
                <a:t>#define </a:t>
              </a:r>
              <a:r>
                <a:rPr lang="en-US" sz="1800" b="1" dirty="0">
                  <a:latin typeface="Consolas" charset="0"/>
                  <a:ea typeface="Consolas" charset="0"/>
                  <a:cs typeface="Consolas" charset="0"/>
                </a:rPr>
                <a:t>F </a:t>
              </a:r>
              <a:r>
                <a:rPr lang="en-US" sz="1800" b="1" dirty="0">
                  <a:solidFill>
                    <a:schemeClr val="accent3">
                      <a:lumMod val="75000"/>
                    </a:schemeClr>
                  </a:solidFill>
                  <a:latin typeface="Consolas" charset="0"/>
                  <a:ea typeface="Consolas" charset="0"/>
                  <a:cs typeface="Consolas" charset="0"/>
                </a:rPr>
                <a:t>10</a:t>
              </a:r>
            </a:p>
            <a:p>
              <a:endParaRPr lang="en-US" sz="1800" b="1" dirty="0">
                <a:latin typeface="Consolas" charset="0"/>
                <a:ea typeface="Consolas" charset="0"/>
                <a:cs typeface="Consolas" charset="0"/>
              </a:endParaRPr>
            </a:p>
            <a:p>
              <a:r>
                <a:rPr lang="en-US" sz="1800" b="1" dirty="0" err="1">
                  <a:solidFill>
                    <a:srgbClr val="FF0000"/>
                  </a:solidFill>
                  <a:latin typeface="Consolas" charset="0"/>
                  <a:ea typeface="Consolas" charset="0"/>
                  <a:cs typeface="Consolas" charset="0"/>
                </a:rPr>
                <a:t>int</a:t>
              </a:r>
              <a:r>
                <a:rPr lang="en-US" sz="1800" b="1" dirty="0">
                  <a:solidFill>
                    <a:srgbClr val="FF0000"/>
                  </a:solidFill>
                  <a:latin typeface="Consolas" charset="0"/>
                  <a:ea typeface="Consolas" charset="0"/>
                  <a:cs typeface="Consolas" charset="0"/>
                </a:rPr>
                <a:t> </a:t>
              </a:r>
              <a:r>
                <a:rPr lang="en-US" sz="1800" b="1" dirty="0">
                  <a:latin typeface="Consolas" charset="0"/>
                  <a:ea typeface="Consolas" charset="0"/>
                  <a:cs typeface="Consolas" charset="0"/>
                </a:rPr>
                <a:t>main() {</a:t>
              </a:r>
            </a:p>
            <a:p>
              <a:r>
                <a:rPr lang="en-US" sz="1800" b="1" dirty="0">
                  <a:latin typeface="Consolas" charset="0"/>
                  <a:ea typeface="Consolas" charset="0"/>
                  <a:cs typeface="Consolas" charset="0"/>
                </a:rPr>
                <a:t>    </a:t>
              </a:r>
              <a:r>
                <a:rPr lang="en-US" sz="1800" b="1" dirty="0">
                  <a:solidFill>
                    <a:srgbClr val="FF0000"/>
                  </a:solidFill>
                  <a:latin typeface="Consolas" charset="0"/>
                  <a:ea typeface="Consolas" charset="0"/>
                  <a:cs typeface="Consolas" charset="0"/>
                </a:rPr>
                <a:t>return</a:t>
              </a:r>
              <a:r>
                <a:rPr lang="en-US" sz="1800" b="1" dirty="0">
                  <a:latin typeface="Consolas" charset="0"/>
                  <a:ea typeface="Consolas" charset="0"/>
                  <a:cs typeface="Consolas" charset="0"/>
                </a:rPr>
                <a:t> </a:t>
              </a:r>
              <a:r>
                <a:rPr lang="en-US" sz="1800" b="1" dirty="0">
                  <a:solidFill>
                    <a:schemeClr val="accent3">
                      <a:lumMod val="75000"/>
                    </a:schemeClr>
                  </a:solidFill>
                  <a:latin typeface="Consolas" charset="0"/>
                  <a:ea typeface="Consolas" charset="0"/>
                  <a:cs typeface="Consolas" charset="0"/>
                </a:rPr>
                <a:t>0</a:t>
              </a:r>
              <a:r>
                <a:rPr lang="en-US" sz="1800" b="1" dirty="0">
                  <a:latin typeface="Consolas" charset="0"/>
                  <a:ea typeface="Consolas" charset="0"/>
                  <a:cs typeface="Consolas" charset="0"/>
                </a:rPr>
                <a:t>;</a:t>
              </a:r>
            </a:p>
            <a:p>
              <a:r>
                <a:rPr lang="en-US" sz="1800" b="1" dirty="0">
                  <a:latin typeface="Consolas" charset="0"/>
                  <a:ea typeface="Consolas" charset="0"/>
                  <a:cs typeface="Consolas" charset="0"/>
                </a:rPr>
                <a:t>}</a:t>
              </a:r>
            </a:p>
          </p:txBody>
        </p:sp>
      </p:grpSp>
      <p:sp>
        <p:nvSpPr>
          <p:cNvPr id="26" name="Right Arrow 25"/>
          <p:cNvSpPr/>
          <p:nvPr/>
        </p:nvSpPr>
        <p:spPr>
          <a:xfrm>
            <a:off x="2866005" y="2060694"/>
            <a:ext cx="1101871" cy="651336"/>
          </a:xfrm>
          <a:prstGeom prst="rightArrow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308931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&lt;angular&gt; or "quoted"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495301"/>
            <a:ext cx="8991600" cy="4801659"/>
          </a:xfrm>
        </p:spPr>
        <p:txBody>
          <a:bodyPr/>
          <a:lstStyle/>
          <a:p>
            <a:r>
              <a:rPr lang="en-US" b="1" dirty="0">
                <a:latin typeface="Consolas" charset="0"/>
                <a:ea typeface="Consolas" charset="0"/>
                <a:cs typeface="Consolas" charset="0"/>
              </a:rPr>
              <a:t>.h </a:t>
            </a:r>
            <a:r>
              <a:rPr lang="en-US" dirty="0"/>
              <a:t>stands for "header"</a:t>
            </a:r>
            <a:endParaRPr lang="en-US" b="1" dirty="0">
              <a:latin typeface="Consolas" charset="0"/>
              <a:ea typeface="Consolas" charset="0"/>
              <a:cs typeface="Consolas" charset="0"/>
            </a:endParaRPr>
          </a:p>
          <a:p>
            <a:r>
              <a:rPr lang="en-US" b="1" dirty="0">
                <a:solidFill>
                  <a:srgbClr val="FF0000"/>
                </a:solidFill>
                <a:latin typeface="Consolas" charset="0"/>
                <a:ea typeface="Consolas" charset="0"/>
                <a:cs typeface="Consolas" charset="0"/>
              </a:rPr>
              <a:t>#include</a:t>
            </a:r>
            <a:r>
              <a:rPr lang="en-US" b="1" dirty="0">
                <a:latin typeface="Consolas" charset="0"/>
                <a:ea typeface="Consolas" charset="0"/>
                <a:cs typeface="Consolas" charset="0"/>
              </a:rPr>
              <a:t> &lt;</a:t>
            </a:r>
            <a:r>
              <a:rPr lang="en-US" b="1" dirty="0" err="1">
                <a:latin typeface="Consolas" charset="0"/>
                <a:ea typeface="Consolas" charset="0"/>
                <a:cs typeface="Consolas" charset="0"/>
              </a:rPr>
              <a:t>filename.h</a:t>
            </a:r>
            <a:r>
              <a:rPr lang="en-US" b="1" dirty="0">
                <a:latin typeface="Consolas" charset="0"/>
                <a:ea typeface="Consolas" charset="0"/>
                <a:cs typeface="Consolas" charset="0"/>
              </a:rPr>
              <a:t>&gt;</a:t>
            </a:r>
            <a:r>
              <a:rPr lang="en-US" dirty="0">
                <a:latin typeface="Consolas" charset="0"/>
                <a:ea typeface="Consolas" charset="0"/>
                <a:cs typeface="Consolas" charset="0"/>
              </a:rPr>
              <a:t> </a:t>
            </a:r>
          </a:p>
          <a:p>
            <a:pPr lvl="1"/>
            <a:r>
              <a:rPr lang="en-US" dirty="0"/>
              <a:t>means to include a </a:t>
            </a:r>
            <a:r>
              <a:rPr lang="en-US" b="1" dirty="0"/>
              <a:t>standard library</a:t>
            </a:r>
            <a:r>
              <a:rPr lang="en-US" dirty="0"/>
              <a:t> header.</a:t>
            </a:r>
          </a:p>
          <a:p>
            <a:pPr lvl="2"/>
            <a:r>
              <a:rPr lang="en-US" dirty="0"/>
              <a:t>or sometimes an OS header?</a:t>
            </a:r>
          </a:p>
          <a:p>
            <a:r>
              <a:rPr lang="en-US" b="1" dirty="0">
                <a:solidFill>
                  <a:srgbClr val="FF0000"/>
                </a:solidFill>
                <a:latin typeface="Consolas" charset="0"/>
                <a:ea typeface="Consolas" charset="0"/>
                <a:cs typeface="Consolas" charset="0"/>
              </a:rPr>
              <a:t>#include </a:t>
            </a:r>
            <a:r>
              <a:rPr lang="en-US" b="1" dirty="0">
                <a:latin typeface="Consolas" charset="0"/>
                <a:ea typeface="Consolas" charset="0"/>
                <a:cs typeface="Consolas" charset="0"/>
              </a:rPr>
              <a:t>"</a:t>
            </a:r>
            <a:r>
              <a:rPr lang="en-US" b="1" dirty="0" err="1">
                <a:latin typeface="Consolas" charset="0"/>
                <a:ea typeface="Consolas" charset="0"/>
                <a:cs typeface="Consolas" charset="0"/>
              </a:rPr>
              <a:t>filename.h</a:t>
            </a:r>
            <a:r>
              <a:rPr lang="en-US" b="1" dirty="0">
                <a:latin typeface="Consolas" charset="0"/>
                <a:ea typeface="Consolas" charset="0"/>
                <a:cs typeface="Consolas" charset="0"/>
              </a:rPr>
              <a:t>"</a:t>
            </a:r>
            <a:r>
              <a:rPr lang="en-US" dirty="0">
                <a:latin typeface="Consolas" charset="0"/>
                <a:ea typeface="Consolas" charset="0"/>
                <a:cs typeface="Consolas" charset="0"/>
              </a:rPr>
              <a:t> </a:t>
            </a:r>
          </a:p>
          <a:p>
            <a:pPr lvl="1"/>
            <a:r>
              <a:rPr lang="en-US" dirty="0"/>
              <a:t>means to include </a:t>
            </a:r>
            <a:r>
              <a:rPr lang="en-US" b="1" dirty="0"/>
              <a:t>some other</a:t>
            </a:r>
            <a:r>
              <a:rPr lang="en-US" dirty="0"/>
              <a:t> header.</a:t>
            </a:r>
          </a:p>
          <a:p>
            <a:pPr lvl="2"/>
            <a:r>
              <a:rPr lang="en-US" i="1" dirty="0"/>
              <a:t>your</a:t>
            </a:r>
            <a:r>
              <a:rPr lang="en-US" dirty="0"/>
              <a:t> headers, third party libraries, etc.</a:t>
            </a:r>
          </a:p>
          <a:p>
            <a:r>
              <a:rPr lang="en-US" dirty="0"/>
              <a:t>what's in these .h files???</a:t>
            </a:r>
          </a:p>
          <a:p>
            <a:pPr lvl="1"/>
            <a:r>
              <a:rPr lang="en-US" dirty="0"/>
              <a:t>we'll see shortly.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CS449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2B95B-556F-44BD-91A5-D80C1B9E2BB3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2411663"/>
      </p:ext>
    </p:extLst>
  </p:cSld>
  <p:clrMapOvr>
    <a:masterClrMapping/>
  </p:clrMapOvr>
  <p:transition/>
</p:sld>
</file>

<file path=ppt/theme/theme1.xml><?xml version="1.0" encoding="utf-8"?>
<a:theme xmlns:a="http://schemas.openxmlformats.org/drawingml/2006/main" name="1_02 - C - Basics">
  <a:themeElements>
    <a:clrScheme name="Custom 2">
      <a:dk1>
        <a:srgbClr val="000000"/>
      </a:dk1>
      <a:lt1>
        <a:srgbClr val="FFFFFF"/>
      </a:lt1>
      <a:dk2>
        <a:srgbClr val="3B481E"/>
      </a:dk2>
      <a:lt2>
        <a:srgbClr val="FFFFFF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2">
      <a:majorFont>
        <a:latin typeface="Segoe WP Semibold"/>
        <a:ea typeface=""/>
        <a:cs typeface=""/>
      </a:majorFont>
      <a:minorFont>
        <a:latin typeface="Segoe U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des_fall_2017" id="{93D034CE-FEB5-4D4D-96F7-6B7F8A5EB99A}" vid="{194AE869-5029-ED49-81EA-C574BDDBE67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02 - C - Basics</Template>
  <TotalTime>1625</TotalTime>
  <Words>2764</Words>
  <Application>Microsoft Macintosh PowerPoint</Application>
  <PresentationFormat>On-screen Show (16:10)</PresentationFormat>
  <Paragraphs>493</Paragraphs>
  <Slides>33</Slides>
  <Notes>25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33</vt:i4>
      </vt:variant>
    </vt:vector>
  </HeadingPairs>
  <TitlesOfParts>
    <vt:vector size="42" baseType="lpstr">
      <vt:lpstr>Arial</vt:lpstr>
      <vt:lpstr>Calibri</vt:lpstr>
      <vt:lpstr>Consolas</vt:lpstr>
      <vt:lpstr>Courier New</vt:lpstr>
      <vt:lpstr>Segoe UI</vt:lpstr>
      <vt:lpstr>Segoe WP Semibold</vt:lpstr>
      <vt:lpstr>Trebuchet MS</vt:lpstr>
      <vt:lpstr>Wingdings</vt:lpstr>
      <vt:lpstr>1_02 - C - Basics</vt:lpstr>
      <vt:lpstr>Programs – Preprocessing, Compilation and Linking</vt:lpstr>
      <vt:lpstr>Class announcements</vt:lpstr>
      <vt:lpstr>The compilation toolchain</vt:lpstr>
      <vt:lpstr>The general process</vt:lpstr>
      <vt:lpstr>Nothing to lose but your chains</vt:lpstr>
      <vt:lpstr>The Preprocessor</vt:lpstr>
      <vt:lpstr>In the olden days...</vt:lpstr>
      <vt:lpstr>The #include directive (animated)</vt:lpstr>
      <vt:lpstr>&lt;angular&gt; or "quoted"</vt:lpstr>
      <vt:lpstr>The #define directive</vt:lpstr>
      <vt:lpstr>Conditional compilation</vt:lpstr>
      <vt:lpstr>#define with parameters...</vt:lpstr>
      <vt:lpstr>Multi-file compilation</vt:lpstr>
      <vt:lpstr>The Old Ways</vt:lpstr>
      <vt:lpstr>Never the twain shall meet (until linking, anyway)</vt:lpstr>
      <vt:lpstr>Headers!</vt:lpstr>
      <vt:lpstr>#pragma once</vt:lpstr>
      <vt:lpstr>Header dos and don'ts</vt:lpstr>
      <vt:lpstr>The compiler</vt:lpstr>
      <vt:lpstr>How does a compiler work?</vt:lpstr>
      <vt:lpstr>Take CS1622</vt:lpstr>
      <vt:lpstr>Object files</vt:lpstr>
      <vt:lpstr>Blobject files</vt:lpstr>
      <vt:lpstr>Anatomy of an object file</vt:lpstr>
      <vt:lpstr>Kinds of data</vt:lpstr>
      <vt:lpstr>A map! But that looks like… a closeup of an object file</vt:lpstr>
      <vt:lpstr>Linking</vt:lpstr>
      <vt:lpstr>Puzzle pieces from the clay</vt:lpstr>
      <vt:lpstr>The adventure of link</vt:lpstr>
      <vt:lpstr>A link to the past</vt:lpstr>
      <vt:lpstr>Linker errors</vt:lpstr>
      <vt:lpstr>static</vt:lpstr>
      <vt:lpstr>extern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 - Basics</dc:title>
  <dc:creator>me</dc:creator>
  <cp:lastModifiedBy>Billingsley, Jarrett F</cp:lastModifiedBy>
  <cp:revision>160</cp:revision>
  <dcterms:created xsi:type="dcterms:W3CDTF">2017-01-24T02:14:22Z</dcterms:created>
  <dcterms:modified xsi:type="dcterms:W3CDTF">2025-10-07T17:28:42Z</dcterms:modified>
</cp:coreProperties>
</file>